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8" r:id="rId1"/>
  </p:sldMasterIdLst>
  <p:notesMasterIdLst>
    <p:notesMasterId r:id="rId30"/>
  </p:notesMasterIdLst>
  <p:sldIdLst>
    <p:sldId id="256" r:id="rId2"/>
    <p:sldId id="294" r:id="rId3"/>
    <p:sldId id="260" r:id="rId4"/>
    <p:sldId id="265" r:id="rId5"/>
    <p:sldId id="266" r:id="rId6"/>
    <p:sldId id="271" r:id="rId7"/>
    <p:sldId id="303" r:id="rId8"/>
    <p:sldId id="301" r:id="rId9"/>
    <p:sldId id="304" r:id="rId10"/>
    <p:sldId id="296" r:id="rId11"/>
    <p:sldId id="300" r:id="rId12"/>
    <p:sldId id="311" r:id="rId13"/>
    <p:sldId id="309" r:id="rId14"/>
    <p:sldId id="305" r:id="rId15"/>
    <p:sldId id="306" r:id="rId16"/>
    <p:sldId id="307" r:id="rId17"/>
    <p:sldId id="308" r:id="rId18"/>
    <p:sldId id="314" r:id="rId19"/>
    <p:sldId id="295" r:id="rId20"/>
    <p:sldId id="310" r:id="rId21"/>
    <p:sldId id="312" r:id="rId22"/>
    <p:sldId id="313" r:id="rId23"/>
    <p:sldId id="319" r:id="rId24"/>
    <p:sldId id="318" r:id="rId25"/>
    <p:sldId id="315" r:id="rId26"/>
    <p:sldId id="317" r:id="rId27"/>
    <p:sldId id="316" r:id="rId28"/>
    <p:sldId id="302" r:id="rId2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32" autoAdjust="0"/>
    <p:restoredTop sz="79749" autoAdjust="0"/>
  </p:normalViewPr>
  <p:slideViewPr>
    <p:cSldViewPr>
      <p:cViewPr varScale="1">
        <p:scale>
          <a:sx n="57" d="100"/>
          <a:sy n="57" d="100"/>
        </p:scale>
        <p:origin x="-11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714D0-6DD0-4DD8-A80D-7B312A7BE2F1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18F92-BA0C-4B4F-BBA0-C95DB4B678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18F92-BA0C-4B4F-BBA0-C95DB4B6787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118F92-BA0C-4B4F-BBA0-C95DB4B678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duotone>
              <a:schemeClr val="bg2">
                <a:shade val="80000"/>
              </a:schemeClr>
              <a:schemeClr val="bg2">
                <a:tint val="91000"/>
              </a:schemeClr>
            </a:duotone>
            <a:lum/>
          </a:blip>
          <a:srcRect/>
          <a:tile tx="0" ty="0" sx="40000" sy="50000" flip="y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4372087"/>
            <a:ext cx="10972800" cy="2943113"/>
          </a:xfrm>
          <a:prstGeom prst="rect">
            <a:avLst/>
          </a:prstGeom>
        </p:spPr>
        <p:txBody>
          <a:bodyPr vert="horz" wrap="square" lIns="0" tIns="171450" rIns="0" bIns="0" rtlCol="0">
            <a:spAutoFit/>
          </a:bodyPr>
          <a:lstStyle/>
          <a:p>
            <a:pPr marL="12700" marR="661035" algn="ctr">
              <a:spcBef>
                <a:spcPts val="1350"/>
              </a:spcBef>
            </a:pP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GOVERNMENT CHANDULAL  CHANDRAKAR  ARTS AND  SCIENCE COLLEGE  PATAN, DISTRICT – DURG (C.G.)</a:t>
            </a:r>
          </a:p>
          <a:p>
            <a:pPr marL="5335905">
              <a:lnSpc>
                <a:spcPct val="100000"/>
              </a:lnSpc>
            </a:pPr>
            <a:endParaRPr lang="en-US" sz="3200" spc="-50" dirty="0">
              <a:latin typeface="Times New Roman"/>
              <a:cs typeface="Times New Roman"/>
            </a:endParaRPr>
          </a:p>
          <a:p>
            <a:pPr marL="5335905">
              <a:lnSpc>
                <a:spcPct val="100000"/>
              </a:lnSpc>
            </a:pPr>
            <a:r>
              <a:rPr lang="en-US" sz="4000" spc="-50" dirty="0">
                <a:latin typeface="Arial MT"/>
                <a:cs typeface="Arial MT"/>
              </a:rPr>
              <a:t>        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109311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WELCOME TO</a:t>
            </a:r>
          </a:p>
          <a:p>
            <a:pPr algn="ctr"/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DEPARTMENT OF ZOOLOGY</a:t>
            </a:r>
          </a:p>
        </p:txBody>
      </p:sp>
      <p:pic>
        <p:nvPicPr>
          <p:cNvPr id="8" name="Picture 7" descr="2019030611023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788" y="2420007"/>
            <a:ext cx="1371812" cy="184719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990601"/>
            <a:ext cx="108966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GOVIND  </a:t>
            </a: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PRASAD</a:t>
            </a:r>
            <a:r>
              <a:rPr lang="en-US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-</a:t>
            </a:r>
          </a:p>
          <a:p>
            <a:pPr algn="ctr"/>
            <a:r>
              <a:rPr lang="en-US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“NET” (JRF)  SELECTED </a:t>
            </a:r>
          </a:p>
          <a:p>
            <a:pPr algn="ctr"/>
            <a:r>
              <a:rPr lang="en-US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18</a:t>
            </a:r>
            <a:r>
              <a:rPr lang="en-US" sz="2800" b="1" cap="all" spc="0" baseline="300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</a:t>
            </a:r>
            <a:r>
              <a:rPr lang="en-US" sz="28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DEC, 2016 </a:t>
            </a:r>
          </a:p>
          <a:p>
            <a:pPr algn="ctr">
              <a:buFont typeface="Arial" pitchFamily="34" charset="0"/>
              <a:buChar char="•"/>
            </a:pP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35803"/>
            <a:ext cx="11353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2. DEPARTMENTAL  ACHIEVEMENT</a:t>
            </a:r>
          </a:p>
        </p:txBody>
      </p:sp>
      <p:pic>
        <p:nvPicPr>
          <p:cNvPr id="12" name="Picture 11" descr="WhatsApp Image 2021-07-14 at 3.50.41 PM.jpeg"/>
          <p:cNvPicPr>
            <a:picLocks noChangeAspect="1"/>
          </p:cNvPicPr>
          <p:nvPr/>
        </p:nvPicPr>
        <p:blipFill>
          <a:blip r:embed="rId2"/>
          <a:srcRect l="15278" t="10870" r="22917" b="2174"/>
          <a:stretch>
            <a:fillRect/>
          </a:stretch>
        </p:blipFill>
        <p:spPr>
          <a:xfrm rot="5400000">
            <a:off x="7429501" y="2705099"/>
            <a:ext cx="3809998" cy="3276600"/>
          </a:xfrm>
          <a:prstGeom prst="rect">
            <a:avLst/>
          </a:prstGeom>
        </p:spPr>
      </p:pic>
      <p:pic>
        <p:nvPicPr>
          <p:cNvPr id="6" name="Picture 5" descr="GOVIND.jpeg"/>
          <p:cNvPicPr>
            <a:picLocks noChangeAspect="1"/>
          </p:cNvPicPr>
          <p:nvPr/>
        </p:nvPicPr>
        <p:blipFill>
          <a:blip r:embed="rId3"/>
          <a:srcRect l="1315" r="80707" b="83180"/>
          <a:stretch>
            <a:fillRect/>
          </a:stretch>
        </p:blipFill>
        <p:spPr>
          <a:xfrm>
            <a:off x="990600" y="2209800"/>
            <a:ext cx="2286000" cy="3068481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14400" y="55626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   GOVIND PRASAD  S/O KUNJBIHARI SAHU</a:t>
            </a:r>
          </a:p>
          <a:p>
            <a:r>
              <a:rPr lang="en-US" sz="1600" dirty="0"/>
              <a:t>           M.SC. ZOOLOGY ( IV SEMESTER) MAY 2015</a:t>
            </a:r>
          </a:p>
          <a:p>
            <a:r>
              <a:rPr lang="en-US" sz="1600" dirty="0"/>
              <a:t>GOVT. C.L.C. ARTS &amp; SCIENCE COLLEGE PATAN (DURG) </a:t>
            </a:r>
          </a:p>
        </p:txBody>
      </p:sp>
      <p:sp>
        <p:nvSpPr>
          <p:cNvPr id="8" name="Oval 7"/>
          <p:cNvSpPr/>
          <p:nvPr/>
        </p:nvSpPr>
        <p:spPr>
          <a:xfrm>
            <a:off x="13639800" y="2286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838200"/>
            <a:ext cx="8686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</a:t>
            </a: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PARMESHWAR -   “SET”  SELECTED</a:t>
            </a:r>
          </a:p>
          <a:p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                                         08</a:t>
            </a:r>
            <a:r>
              <a:rPr lang="en-US" sz="2400" b="1" cap="all" baseline="300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</a:t>
            </a:r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September 2019</a:t>
            </a:r>
          </a:p>
          <a:p>
            <a:r>
              <a:rPr lang="en-US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76200"/>
            <a:ext cx="1155355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3. DEPARTMENTAL ACHIEVEMENT</a:t>
            </a:r>
          </a:p>
        </p:txBody>
      </p:sp>
      <p:pic>
        <p:nvPicPr>
          <p:cNvPr id="4" name="Picture 3" descr="WhatsApp Image 2021-07-14 at 3.50.42 PM.jpeg"/>
          <p:cNvPicPr>
            <a:picLocks noChangeAspect="1"/>
          </p:cNvPicPr>
          <p:nvPr/>
        </p:nvPicPr>
        <p:blipFill>
          <a:blip r:embed="rId2"/>
          <a:srcRect l="24138" t="7895" r="12069" b="3383"/>
          <a:stretch>
            <a:fillRect/>
          </a:stretch>
        </p:blipFill>
        <p:spPr>
          <a:xfrm rot="16200000">
            <a:off x="4111571" y="2517829"/>
            <a:ext cx="4883256" cy="3352798"/>
          </a:xfrm>
          <a:prstGeom prst="rect">
            <a:avLst/>
          </a:prstGeom>
        </p:spPr>
      </p:pic>
      <p:pic>
        <p:nvPicPr>
          <p:cNvPr id="5" name="Picture 4" descr="WhatsApp Image 2021-07-16 at 3.05.41 P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828212"/>
            <a:ext cx="2590800" cy="3200988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200" y="51054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               </a:t>
            </a:r>
            <a:r>
              <a:rPr lang="en-US" sz="1600" dirty="0" err="1"/>
              <a:t>Parmeshwar</a:t>
            </a:r>
            <a:r>
              <a:rPr lang="en-US" sz="1600" dirty="0"/>
              <a:t> S/O </a:t>
            </a:r>
            <a:r>
              <a:rPr lang="en-US" sz="1600" dirty="0" err="1"/>
              <a:t>Pawan</a:t>
            </a:r>
            <a:r>
              <a:rPr lang="en-US" sz="1600" dirty="0"/>
              <a:t> Kumar</a:t>
            </a:r>
          </a:p>
          <a:p>
            <a:r>
              <a:rPr lang="en-US" sz="1600" dirty="0"/>
              <a:t>          M.Sc. Zoology (IV semester) May 2016</a:t>
            </a:r>
          </a:p>
          <a:p>
            <a:r>
              <a:rPr lang="en-US" sz="1600" dirty="0"/>
              <a:t>Govt. C.L.C Arts &amp;  Science College </a:t>
            </a:r>
            <a:r>
              <a:rPr lang="en-US" sz="1600" dirty="0" err="1"/>
              <a:t>Patan</a:t>
            </a:r>
            <a:r>
              <a:rPr lang="en-US" sz="1600" dirty="0"/>
              <a:t> (</a:t>
            </a:r>
            <a:r>
              <a:rPr lang="en-US" sz="1600" dirty="0" err="1"/>
              <a:t>Durg</a:t>
            </a:r>
            <a:r>
              <a:rPr lang="en-US" sz="1600" dirty="0"/>
              <a:t>)</a:t>
            </a:r>
          </a:p>
        </p:txBody>
      </p:sp>
      <p:pic>
        <p:nvPicPr>
          <p:cNvPr id="8" name="Picture 7" descr="WhatsApp Image 2021-07-14 at 3.50.41 PM (2).jpeg"/>
          <p:cNvPicPr>
            <a:picLocks noChangeAspect="1"/>
          </p:cNvPicPr>
          <p:nvPr/>
        </p:nvPicPr>
        <p:blipFill>
          <a:blip r:embed="rId4"/>
          <a:srcRect l="12500" t="10902" r="43056" b="7895"/>
          <a:stretch>
            <a:fillRect/>
          </a:stretch>
        </p:blipFill>
        <p:spPr>
          <a:xfrm rot="5400000">
            <a:off x="7505700" y="2552700"/>
            <a:ext cx="48768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WELL EQUIPPED LAB</a:t>
            </a:r>
          </a:p>
        </p:txBody>
      </p:sp>
      <p:pic>
        <p:nvPicPr>
          <p:cNvPr id="7170" name="Picture 2" descr="F:\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143000"/>
            <a:ext cx="5791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95400"/>
            <a:ext cx="967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4. </a:t>
            </a:r>
            <a:r>
              <a:rPr lang="en-US" sz="4400" b="1" dirty="0">
                <a:solidFill>
                  <a:srgbClr val="FF0000"/>
                </a:solidFill>
              </a:rPr>
              <a:t>EDUCATIONAL TOURS</a:t>
            </a:r>
            <a:endParaRPr lang="en-US" sz="4000" b="1" dirty="0">
              <a:solidFill>
                <a:srgbClr val="FF0000"/>
              </a:solidFill>
            </a:endParaRPr>
          </a:p>
          <a:p>
            <a:pPr marL="742950" indent="-742950">
              <a:buAutoNum type="alphaUcParenBoth"/>
            </a:pPr>
            <a:r>
              <a:rPr lang="en-US" sz="2800" b="1" dirty="0">
                <a:solidFill>
                  <a:srgbClr val="7030A0"/>
                </a:solidFill>
              </a:rPr>
              <a:t>Water Filter Plant in </a:t>
            </a:r>
            <a:r>
              <a:rPr lang="en-US" sz="2800" b="1" dirty="0" err="1">
                <a:solidFill>
                  <a:srgbClr val="7030A0"/>
                </a:solidFill>
              </a:rPr>
              <a:t>Bhatagaon</a:t>
            </a:r>
            <a:r>
              <a:rPr lang="en-US" sz="2800" b="1" dirty="0">
                <a:solidFill>
                  <a:srgbClr val="7030A0"/>
                </a:solidFill>
              </a:rPr>
              <a:t>, Raipur</a:t>
            </a:r>
          </a:p>
          <a:p>
            <a:pPr marL="742950" indent="-742950">
              <a:buAutoNum type="alphaUcParenBoth"/>
            </a:pPr>
            <a:r>
              <a:rPr lang="en-US" sz="2800" b="1" dirty="0">
                <a:solidFill>
                  <a:srgbClr val="7030A0"/>
                </a:solidFill>
              </a:rPr>
              <a:t>Chhattisgarh Science Centre, Raipur</a:t>
            </a:r>
          </a:p>
          <a:p>
            <a:pPr marL="742950" indent="-742950"/>
            <a:r>
              <a:rPr lang="en-US" sz="2800" b="1" dirty="0">
                <a:solidFill>
                  <a:srgbClr val="7030A0"/>
                </a:solidFill>
              </a:rPr>
              <a:t>(C) Fish Hatchery, </a:t>
            </a:r>
            <a:r>
              <a:rPr lang="en-US" sz="2800" b="1" dirty="0" err="1">
                <a:solidFill>
                  <a:srgbClr val="7030A0"/>
                </a:solidFill>
              </a:rPr>
              <a:t>Demar</a:t>
            </a:r>
            <a:r>
              <a:rPr lang="en-US" sz="2800" b="1" dirty="0">
                <a:solidFill>
                  <a:srgbClr val="7030A0"/>
                </a:solidFill>
              </a:rPr>
              <a:t>, Dist.-</a:t>
            </a:r>
            <a:r>
              <a:rPr lang="en-US" sz="2800" b="1" dirty="0" err="1">
                <a:solidFill>
                  <a:srgbClr val="7030A0"/>
                </a:solidFill>
              </a:rPr>
              <a:t>Dhamtari</a:t>
            </a:r>
            <a:r>
              <a:rPr lang="en-US" sz="2800" b="1" dirty="0">
                <a:solidFill>
                  <a:srgbClr val="7030A0"/>
                </a:solidFill>
              </a:rPr>
              <a:t> (C.G.)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j\Desktop\water filter plant raipur\IMG_20160225_1347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0094"/>
            <a:ext cx="11049000" cy="563730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9200" y="5867400"/>
            <a:ext cx="9982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LEARNING THROUGH EDUCATIONAL TOUR- </a:t>
            </a:r>
            <a:r>
              <a:rPr lang="en-US" sz="2000" dirty="0">
                <a:solidFill>
                  <a:srgbClr val="FF0000"/>
                </a:solidFill>
              </a:rPr>
              <a:t>DATE:</a:t>
            </a:r>
            <a:r>
              <a:rPr lang="en-US" sz="2000" b="1" dirty="0">
                <a:solidFill>
                  <a:srgbClr val="FF0000"/>
                </a:solidFill>
              </a:rPr>
              <a:t>25.02.2016</a:t>
            </a:r>
            <a:r>
              <a:rPr lang="en-US" dirty="0"/>
              <a:t>  </a:t>
            </a:r>
          </a:p>
          <a:p>
            <a:pPr marL="342900" indent="-342900" algn="ctr">
              <a:buAutoNum type="arabicParenBoth"/>
            </a:pPr>
            <a:r>
              <a:rPr lang="en-US" dirty="0"/>
              <a:t>WATER FILTER PLANT BHATAGAON RAIPUR, CHHATTISGARH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aj\Desktop\water filter plant raipur\IMG_20160225_155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5181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66800" y="5410200"/>
            <a:ext cx="952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LEARNING THROUGH EDUCATIONAL TOUR- </a:t>
            </a:r>
            <a:r>
              <a:rPr lang="en-US" sz="2000" dirty="0">
                <a:solidFill>
                  <a:srgbClr val="FF0000"/>
                </a:solidFill>
              </a:rPr>
              <a:t>DATE: </a:t>
            </a:r>
            <a:r>
              <a:rPr lang="en-US" sz="2000" b="1" dirty="0">
                <a:solidFill>
                  <a:srgbClr val="FF0000"/>
                </a:solidFill>
              </a:rPr>
              <a:t>25.02.2016</a:t>
            </a:r>
            <a:r>
              <a:rPr lang="en-US" dirty="0"/>
              <a:t>  CHHATTISGARH VIGYAN KENDRA RAIPUR, C.G.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aj\Desktop\water filter plant raipur\IMG_20160225_134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562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47800" y="5867400"/>
            <a:ext cx="883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LEARNING THROUGH EDUCATIONAL TOUR- </a:t>
            </a:r>
            <a:r>
              <a:rPr lang="en-US" sz="2000" dirty="0">
                <a:solidFill>
                  <a:srgbClr val="FF0000"/>
                </a:solidFill>
              </a:rPr>
              <a:t>DATE: </a:t>
            </a:r>
            <a:r>
              <a:rPr lang="en-US" sz="2000" b="1" dirty="0">
                <a:solidFill>
                  <a:srgbClr val="FF0000"/>
                </a:solidFill>
              </a:rPr>
              <a:t>25.02.2016</a:t>
            </a:r>
            <a:r>
              <a:rPr lang="en-US" dirty="0"/>
              <a:t>  </a:t>
            </a:r>
          </a:p>
          <a:p>
            <a:pPr algn="ctr"/>
            <a:r>
              <a:rPr lang="en-US" dirty="0"/>
              <a:t>WATER FILTER PLANT BHATAGAON RAIPUR, CHHATTISGARH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410200"/>
            <a:ext cx="982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LEARNING THROUGH EDUCATIONAL TOUR- </a:t>
            </a:r>
            <a:r>
              <a:rPr lang="en-US" sz="2000" dirty="0">
                <a:solidFill>
                  <a:srgbClr val="FF0000"/>
                </a:solidFill>
              </a:rPr>
              <a:t>DATE: </a:t>
            </a:r>
            <a:r>
              <a:rPr lang="en-US" sz="2000" b="1" dirty="0">
                <a:solidFill>
                  <a:srgbClr val="FF0000"/>
                </a:solidFill>
              </a:rPr>
              <a:t>25.02.2016</a:t>
            </a:r>
            <a:r>
              <a:rPr lang="en-US" dirty="0"/>
              <a:t>  </a:t>
            </a:r>
          </a:p>
          <a:p>
            <a:pPr algn="ctr"/>
            <a:r>
              <a:rPr lang="en-US" dirty="0"/>
              <a:t>CHHATTISGARH VIGYAN KENDRA RAIPUR, C.G.</a:t>
            </a:r>
          </a:p>
          <a:p>
            <a:endParaRPr lang="en-US" dirty="0"/>
          </a:p>
        </p:txBody>
      </p:sp>
      <p:pic>
        <p:nvPicPr>
          <p:cNvPr id="4098" name="Picture 2" descr="C:\Users\saj\Desktop\water filter plant raipur\IMG_20160225_155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blob:https://web.whatsapp.com/a2150ef2-5b4a-45a1-a570-0b7929e6a9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blob:https://web.whatsapp.com/a2150ef2-5b4a-45a1-a570-0b7929e6a9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blob:https://web.whatsapp.com/a2150ef2-5b4a-45a1-a570-0b7929e6a9d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9" name="Picture 7" descr="C:\Users\saj\Downloads\WhatsApp Image 2021-02-12 at 18.27.06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10777728" cy="5181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381000"/>
            <a:ext cx="1127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WITH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AIDS CONTROL BOARD RAIPUR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INCREASE HEALTH AWARENESS ON AIDS AWARENESS DAY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04801"/>
            <a:ext cx="1127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WITH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AIDS CONTROL BOARD RAIPUR 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INCREASE HEALTH AWARENESS ON AIDS AWARENESS DAY</a:t>
            </a:r>
          </a:p>
        </p:txBody>
      </p:sp>
      <p:sp>
        <p:nvSpPr>
          <p:cNvPr id="13314" name="AutoShape 2" descr="blob:https://web.whatsapp.com/dcfd3bb3-d3a0-43da-aba4-af7e267f6bd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 descr="C:\Users\saj\Downloads\WhatsApp Image 2021-02-12 at 18.25.4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10701528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t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7391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0"/>
            <a:ext cx="1112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MEMORABLE EVENT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FAREWELL TO D.C. SAHU (LAB ATTENDANT, ZOOLOGY)</a:t>
            </a:r>
          </a:p>
        </p:txBody>
      </p:sp>
      <p:pic>
        <p:nvPicPr>
          <p:cNvPr id="6146" name="Picture 2" descr="C:\Users\saj\Desktop\bidai samaroh\20170330_1515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371600"/>
            <a:ext cx="10134600" cy="4734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WELCOME PARTY2014\Picture 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10515600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1120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NEW P.G. STUDENTS OF ZOOLOGY 2015-16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WELCOME PARTY2014\Picture 2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10668000" cy="5105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228600"/>
            <a:ext cx="10287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NEW P.G. STUDENTS OF ZOOLOGY  2015-16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37872C-44CD-492B-9EA6-BD7A2E5C6BCD}"/>
              </a:ext>
            </a:extLst>
          </p:cNvPr>
          <p:cNvSpPr txBox="1"/>
          <p:nvPr/>
        </p:nvSpPr>
        <p:spPr>
          <a:xfrm>
            <a:off x="381000" y="381000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CROSS CUTTING ISSUES RELATED TO ZOOLOGY DEPARTMENT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(GLIMPSES FROM RED CROSS UNIT)</a:t>
            </a: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441B1BC-9945-44DD-AEAB-9C21ED2D3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98194"/>
            <a:ext cx="5410199" cy="48788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54D1068-033B-4A2E-B7D8-7AD6337514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98194"/>
            <a:ext cx="4419600" cy="487880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728212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59417AE-B8DC-49BA-A449-6E042AB0B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1021080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4172069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19FC2BF-6177-40DD-AE6E-9E19AA60A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9100"/>
            <a:ext cx="5791200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874C7D4-469F-465C-B6E8-B945A0CBE4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19100"/>
            <a:ext cx="4648200" cy="6019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8998929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FC0E822-DE5B-4F03-8529-F11FF1D12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5642"/>
            <a:ext cx="6019800" cy="586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5E88FE2-B447-482F-9DD3-BDA6D5B05D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25642"/>
            <a:ext cx="4305300" cy="586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1074508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EA4BB9-7E86-48AD-B478-110D1BD5AF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6700"/>
            <a:ext cx="10058400" cy="632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2510539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YYTY.jpg"/>
          <p:cNvPicPr>
            <a:picLocks noChangeAspect="1"/>
          </p:cNvPicPr>
          <p:nvPr/>
        </p:nvPicPr>
        <p:blipFill>
          <a:blip r:embed="rId2"/>
          <a:srcRect b="11429"/>
          <a:stretch>
            <a:fillRect/>
          </a:stretch>
        </p:blipFill>
        <p:spPr>
          <a:xfrm>
            <a:off x="990600" y="762000"/>
            <a:ext cx="9498576" cy="3124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57600" y="4191000"/>
            <a:ext cx="6571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d. K</a:t>
            </a:r>
            <a:r>
              <a:rPr lang="en-US" sz="5400" b="1" cap="all" dirty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. </a:t>
            </a:r>
            <a:r>
              <a:rPr lang="en-US" sz="5400" b="1" cap="all" dirty="0" err="1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bhardwaj</a:t>
            </a:r>
            <a:endParaRPr lang="en-US" sz="5400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51054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Assistant  Professor, Department Of  Zoology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393" y="151003"/>
            <a:ext cx="11259185" cy="115736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00965" marR="5080" indent="-88900">
              <a:lnSpc>
                <a:spcPts val="2590"/>
              </a:lnSpc>
              <a:spcBef>
                <a:spcPts val="425"/>
              </a:spcBef>
              <a:tabLst>
                <a:tab pos="5680710" algn="l"/>
              </a:tabLst>
            </a:pPr>
            <a:r>
              <a:rPr sz="2800" spc="-20">
                <a:solidFill>
                  <a:srgbClr val="001F5F"/>
                </a:solidFill>
                <a:latin typeface="Cambria" pitchFamily="18" charset="0"/>
                <a:cs typeface="Calibri Light"/>
              </a:rPr>
              <a:t>SANCTIONED</a:t>
            </a:r>
            <a:r>
              <a:rPr sz="2800" spc="-95">
                <a:solidFill>
                  <a:srgbClr val="001F5F"/>
                </a:solidFill>
                <a:latin typeface="Cambria" pitchFamily="18" charset="0"/>
                <a:cs typeface="Calibri Light"/>
              </a:rPr>
              <a:t> </a:t>
            </a:r>
            <a:r>
              <a:rPr sz="2800" spc="-10">
                <a:solidFill>
                  <a:srgbClr val="001F5F"/>
                </a:solidFill>
                <a:latin typeface="Cambria" pitchFamily="18" charset="0"/>
                <a:cs typeface="Calibri Light"/>
              </a:rPr>
              <a:t>POST-</a:t>
            </a:r>
            <a:endParaRPr lang="en-US" sz="2400" spc="10" dirty="0">
              <a:solidFill>
                <a:srgbClr val="001F5F"/>
              </a:solidFill>
              <a:latin typeface="Calibri Light"/>
              <a:cs typeface="Calibri Light"/>
            </a:endParaRPr>
          </a:p>
          <a:p>
            <a:pPr marL="100965" marR="5080" indent="-88900">
              <a:lnSpc>
                <a:spcPts val="2590"/>
              </a:lnSpc>
              <a:spcBef>
                <a:spcPts val="425"/>
              </a:spcBef>
              <a:tabLst>
                <a:tab pos="5680710" algn="l"/>
              </a:tabLst>
            </a:pPr>
            <a:r>
              <a:rPr sz="2400" spc="-85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Calibri Light"/>
                <a:cs typeface="Calibri Light"/>
              </a:rPr>
              <a:t>01-Assistant</a:t>
            </a:r>
            <a:r>
              <a:rPr sz="24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spc="-30">
                <a:solidFill>
                  <a:srgbClr val="001F5F"/>
                </a:solidFill>
                <a:latin typeface="Calibri Light"/>
                <a:cs typeface="Calibri Light"/>
              </a:rPr>
              <a:t>Professor- </a:t>
            </a:r>
            <a:r>
              <a:rPr sz="2400" spc="-525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spc="-7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lang="en-US" sz="2400" spc="5" dirty="0">
                <a:solidFill>
                  <a:srgbClr val="001F5F"/>
                </a:solidFill>
                <a:latin typeface="Calibri Light"/>
                <a:cs typeface="Calibri Light"/>
              </a:rPr>
              <a:t>D</a:t>
            </a:r>
            <a:r>
              <a:rPr sz="2400" spc="5">
                <a:solidFill>
                  <a:srgbClr val="001F5F"/>
                </a:solidFill>
                <a:latin typeface="Calibri Light"/>
                <a:cs typeface="Calibri Light"/>
              </a:rPr>
              <a:t>.</a:t>
            </a:r>
            <a:r>
              <a:rPr sz="2400" spc="-75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Calibri Light"/>
                <a:cs typeface="Calibri Light"/>
              </a:rPr>
              <a:t>K</a:t>
            </a:r>
            <a:r>
              <a:rPr sz="2400" spc="5">
                <a:solidFill>
                  <a:srgbClr val="001F5F"/>
                </a:solidFill>
                <a:latin typeface="Calibri Light"/>
                <a:cs typeface="Calibri Light"/>
              </a:rPr>
              <a:t>.</a:t>
            </a:r>
            <a:r>
              <a:rPr sz="2400" spc="-45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lang="en-US" sz="2400" spc="-10" dirty="0">
                <a:solidFill>
                  <a:srgbClr val="001F5F"/>
                </a:solidFill>
                <a:latin typeface="Calibri Light"/>
                <a:cs typeface="Calibri Light"/>
              </a:rPr>
              <a:t>BHARDWAJ</a:t>
            </a:r>
            <a:endParaRPr lang="en-US" sz="2400" spc="-80" dirty="0">
              <a:solidFill>
                <a:srgbClr val="001F5F"/>
              </a:solidFill>
              <a:latin typeface="Calibri Light"/>
              <a:cs typeface="Calibri Light"/>
            </a:endParaRPr>
          </a:p>
          <a:p>
            <a:pPr marL="100965" marR="5080" indent="-88900">
              <a:lnSpc>
                <a:spcPts val="2590"/>
              </a:lnSpc>
              <a:spcBef>
                <a:spcPts val="425"/>
              </a:spcBef>
              <a:tabLst>
                <a:tab pos="5680710" algn="l"/>
              </a:tabLst>
            </a:pPr>
            <a:r>
              <a:rPr lang="en-US" sz="2400" spc="-8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sz="2400" spc="-15">
                <a:solidFill>
                  <a:srgbClr val="001F5F"/>
                </a:solidFill>
                <a:latin typeface="Calibri Light"/>
                <a:cs typeface="Calibri Light"/>
              </a:rPr>
              <a:t>0</a:t>
            </a:r>
            <a:r>
              <a:rPr lang="en-US" sz="2400" spc="-15" dirty="0">
                <a:solidFill>
                  <a:srgbClr val="001F5F"/>
                </a:solidFill>
                <a:latin typeface="Calibri Light"/>
                <a:cs typeface="Calibri Light"/>
              </a:rPr>
              <a:t>2-Posts</a:t>
            </a:r>
            <a:r>
              <a:rPr lang="en-US" sz="2400" spc="-9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lang="en-US" sz="2400" spc="5" dirty="0">
                <a:solidFill>
                  <a:srgbClr val="001F5F"/>
                </a:solidFill>
                <a:latin typeface="Calibri Light"/>
                <a:cs typeface="Calibri Light"/>
              </a:rPr>
              <a:t>are</a:t>
            </a:r>
            <a:r>
              <a:rPr lang="en-US" sz="2400" spc="-7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lang="en-US" sz="2400" spc="-20" dirty="0">
                <a:solidFill>
                  <a:srgbClr val="001F5F"/>
                </a:solidFill>
                <a:latin typeface="Calibri Light"/>
                <a:cs typeface="Calibri Light"/>
              </a:rPr>
              <a:t>sanctioned</a:t>
            </a:r>
            <a:r>
              <a:rPr lang="en-US" sz="2400" spc="-130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lang="en-US" sz="2400" spc="-20" dirty="0">
                <a:solidFill>
                  <a:srgbClr val="001F5F"/>
                </a:solidFill>
                <a:latin typeface="Calibri Light"/>
                <a:cs typeface="Calibri Light"/>
              </a:rPr>
              <a:t>by</a:t>
            </a:r>
            <a:r>
              <a:rPr lang="en-US" sz="2400" spc="-65" dirty="0">
                <a:solidFill>
                  <a:srgbClr val="001F5F"/>
                </a:solidFill>
                <a:latin typeface="Calibri Light"/>
                <a:cs typeface="Calibri Light"/>
              </a:rPr>
              <a:t> </a:t>
            </a:r>
            <a:r>
              <a:rPr lang="en-US" sz="2400" spc="-20" dirty="0">
                <a:solidFill>
                  <a:srgbClr val="001F5F"/>
                </a:solidFill>
                <a:latin typeface="Calibri Light"/>
                <a:cs typeface="Calibri Light"/>
              </a:rPr>
              <a:t>JBS Committee.</a:t>
            </a:r>
            <a:endParaRPr sz="2400">
              <a:latin typeface="Calibri Light"/>
              <a:cs typeface="Calibri Ligh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90600" y="2209800"/>
          <a:ext cx="95250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98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231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311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    Mr.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D.K.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Bhardwaj</a:t>
                      </a:r>
                      <a:r>
                        <a:rPr lang="en-US" baseline="0" dirty="0"/>
                        <a:t> </a:t>
                      </a:r>
                    </a:p>
                    <a:p>
                      <a:pPr algn="ctr"/>
                      <a:r>
                        <a:rPr lang="en-US" baseline="0" dirty="0"/>
                        <a:t>(HOD)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1987-2021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29 Year</a:t>
                      </a:r>
                      <a:r>
                        <a:rPr lang="en-US" baseline="0" dirty="0"/>
                        <a:t>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Mr. </a:t>
                      </a:r>
                      <a:r>
                        <a:rPr lang="en-US" baseline="0" dirty="0" err="1"/>
                        <a:t>Parmeshwar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Sahu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Mr. </a:t>
                      </a:r>
                      <a:r>
                        <a:rPr lang="en-US" baseline="0" dirty="0" err="1"/>
                        <a:t>Tejram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Sahu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year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Mr. </a:t>
                      </a:r>
                      <a:r>
                        <a:rPr lang="en-US" baseline="0" dirty="0" err="1"/>
                        <a:t>Tejram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Sahu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/>
                        <a:t>Ms </a:t>
                      </a:r>
                      <a:r>
                        <a:rPr lang="en-US" baseline="0" dirty="0" err="1"/>
                        <a:t>Rupali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Tiwari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4.5</a:t>
                      </a:r>
                      <a:r>
                        <a:rPr lang="en-US" baseline="0" dirty="0"/>
                        <a:t> years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175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Teaching Staff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4400" y="1752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77200" y="1752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Experience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0600" y="1905000"/>
            <a:ext cx="10439400" cy="240238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41300" marR="753745" indent="-228600">
              <a:lnSpc>
                <a:spcPts val="3020"/>
              </a:lnSpc>
              <a:spcBef>
                <a:spcPts val="490"/>
              </a:spcBef>
              <a:buFont typeface="Wingdings" pitchFamily="2" charset="2"/>
              <a:buChar char="Ø"/>
              <a:tabLst>
                <a:tab pos="241300" algn="l"/>
              </a:tabLst>
            </a:pP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ZOOLOGY IN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B.SC</a:t>
            </a:r>
            <a:r>
              <a:rPr sz="2400">
                <a:latin typeface="Calibri" pitchFamily="34" charset="0"/>
                <a:cs typeface="Calibri" pitchFamily="34" charset="0"/>
              </a:rPr>
              <a:t>.</a:t>
            </a:r>
            <a:r>
              <a:rPr lang="en-US" sz="2400" spc="-5" dirty="0">
                <a:latin typeface="Calibri" pitchFamily="34" charset="0"/>
                <a:cs typeface="Calibri" pitchFamily="34" charset="0"/>
              </a:rPr>
              <a:t> (SINCE 1990)</a:t>
            </a:r>
            <a:r>
              <a:rPr sz="2400" spc="-5">
                <a:latin typeface="Calibri" pitchFamily="34" charset="0"/>
                <a:cs typeface="Calibri" pitchFamily="34" charset="0"/>
              </a:rPr>
              <a:t> </a:t>
            </a:r>
            <a:endParaRPr sz="2400">
              <a:latin typeface="Calibri" pitchFamily="34" charset="0"/>
              <a:cs typeface="Calibri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Wingdings" pitchFamily="2" charset="2"/>
              <a:buChar char="Ø"/>
              <a:tabLst>
                <a:tab pos="241300" algn="l"/>
              </a:tabLst>
            </a:pPr>
            <a:r>
              <a:rPr lang="en-US" sz="2400" spc="-5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spc="-5" dirty="0">
                <a:latin typeface="Calibri" pitchFamily="34" charset="0"/>
                <a:cs typeface="Calibri" pitchFamily="34" charset="0"/>
              </a:rPr>
              <a:t>AFFILIATION</a:t>
            </a:r>
            <a:r>
              <a:rPr lang="en-IN" sz="2400" spc="-75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spc="-10" dirty="0" smtClean="0">
                <a:latin typeface="Calibri" pitchFamily="34" charset="0"/>
                <a:cs typeface="Calibri" pitchFamily="34" charset="0"/>
              </a:rPr>
              <a:t>WITH </a:t>
            </a:r>
            <a:r>
              <a:rPr lang="en-IN" sz="2400" spc="-15" dirty="0">
                <a:latin typeface="Calibri" pitchFamily="34" charset="0"/>
                <a:cs typeface="Calibri" pitchFamily="34" charset="0"/>
              </a:rPr>
              <a:t>HEMCHAND YADAV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VISHWAVIDYALAYA</a:t>
            </a:r>
            <a:r>
              <a:rPr lang="en-IN" sz="2400" spc="-2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IN" sz="2400" spc="-85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spc="-15" dirty="0">
                <a:latin typeface="Calibri" pitchFamily="34" charset="0"/>
                <a:cs typeface="Calibri" pitchFamily="34" charset="0"/>
              </a:rPr>
              <a:t>DURG  SINCE 2015-16</a:t>
            </a:r>
            <a:endParaRPr lang="en-US" sz="2400" spc="-15" dirty="0">
              <a:latin typeface="Calibri" pitchFamily="34" charset="0"/>
              <a:cs typeface="Calibri" pitchFamily="34" charset="0"/>
            </a:endParaRPr>
          </a:p>
          <a:p>
            <a:pPr marL="241300" indent="-228600">
              <a:lnSpc>
                <a:spcPct val="100000"/>
              </a:lnSpc>
              <a:spcBef>
                <a:spcPts val="650"/>
              </a:spcBef>
              <a:buFont typeface="Wingdings" pitchFamily="2" charset="2"/>
              <a:buChar char="Ø"/>
              <a:tabLst>
                <a:tab pos="241300" algn="l"/>
              </a:tabLst>
            </a:pPr>
            <a:r>
              <a:rPr lang="en-US" sz="2400" spc="-15" dirty="0">
                <a:latin typeface="Calibri" pitchFamily="34" charset="0"/>
                <a:cs typeface="Calibri" pitchFamily="34" charset="0"/>
              </a:rPr>
              <a:t> AFFILIATION </a:t>
            </a:r>
            <a:r>
              <a:rPr lang="en-US" sz="2400" spc="-15" dirty="0" smtClean="0">
                <a:latin typeface="Calibri" pitchFamily="34" charset="0"/>
                <a:cs typeface="Calibri" pitchFamily="34" charset="0"/>
              </a:rPr>
              <a:t>WIH </a:t>
            </a:r>
            <a:r>
              <a:rPr lang="en-US" sz="2400" spc="-15" dirty="0">
                <a:latin typeface="Calibri" pitchFamily="34" charset="0"/>
                <a:cs typeface="Calibri" pitchFamily="34" charset="0"/>
              </a:rPr>
              <a:t>PT. RAVISHANKAR UNIVERSITY RAIPUR UP TO 2015</a:t>
            </a:r>
            <a:endParaRPr sz="2400">
              <a:latin typeface="Calibri" pitchFamily="34" charset="0"/>
              <a:cs typeface="Calibri" pitchFamily="34" charset="0"/>
            </a:endParaRPr>
          </a:p>
          <a:p>
            <a:pPr marL="241300" marR="5080" indent="-228600">
              <a:lnSpc>
                <a:spcPts val="3030"/>
              </a:lnSpc>
              <a:spcBef>
                <a:spcPts val="1050"/>
              </a:spcBef>
              <a:buFont typeface="Wingdings" pitchFamily="2" charset="2"/>
              <a:buChar char="Ø"/>
              <a:tabLst>
                <a:tab pos="241300" algn="l"/>
              </a:tabLst>
            </a:pPr>
            <a:r>
              <a:rPr lang="en-US" sz="2400" spc="-10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spc="-10" dirty="0">
                <a:latin typeface="Calibri" pitchFamily="34" charset="0"/>
                <a:cs typeface="Calibri" pitchFamily="34" charset="0"/>
              </a:rPr>
              <a:t>EXAMINATION</a:t>
            </a:r>
            <a:r>
              <a:rPr lang="en-IN" sz="2400" spc="-45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spc="-25" dirty="0">
                <a:latin typeface="Calibri" pitchFamily="34" charset="0"/>
                <a:cs typeface="Calibri" pitchFamily="34" charset="0"/>
              </a:rPr>
              <a:t>PATTERN-</a:t>
            </a:r>
            <a:r>
              <a:rPr lang="en-IN" sz="2400" spc="15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ANNUAL</a:t>
            </a:r>
            <a:r>
              <a:rPr lang="en-IN" sz="2400" spc="20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spc="-5" dirty="0">
                <a:latin typeface="Calibri" pitchFamily="34" charset="0"/>
                <a:cs typeface="Calibri" pitchFamily="34" charset="0"/>
              </a:rPr>
              <a:t>EXAMINATION</a:t>
            </a:r>
            <a:endParaRPr lang="en-US" sz="2400" spc="-10" dirty="0">
              <a:latin typeface="Calibri" pitchFamily="34" charset="0"/>
              <a:cs typeface="Calibri" pitchFamily="34" charset="0"/>
            </a:endParaRPr>
          </a:p>
          <a:p>
            <a:pPr marL="241300" marR="5080" indent="-228600">
              <a:lnSpc>
                <a:spcPts val="3030"/>
              </a:lnSpc>
              <a:spcBef>
                <a:spcPts val="1050"/>
              </a:spcBef>
              <a:buFont typeface="Wingdings" pitchFamily="2" charset="2"/>
              <a:buChar char="Ø"/>
              <a:tabLst>
                <a:tab pos="241300" algn="l"/>
              </a:tabLst>
            </a:pPr>
            <a:r>
              <a:rPr lang="en-US" sz="2400" spc="-10" dirty="0">
                <a:latin typeface="Calibri" pitchFamily="34" charset="0"/>
                <a:cs typeface="Calibri" pitchFamily="34" charset="0"/>
              </a:rPr>
              <a:t> INTAKE  </a:t>
            </a:r>
            <a:r>
              <a:rPr lang="en-US" sz="2400" spc="-5" dirty="0">
                <a:latin typeface="Calibri" pitchFamily="34" charset="0"/>
                <a:cs typeface="Calibri" pitchFamily="34" charset="0"/>
              </a:rPr>
              <a:t>60</a:t>
            </a:r>
            <a:r>
              <a:rPr lang="en-US" sz="2400" spc="5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pc="-10" dirty="0">
                <a:latin typeface="Calibri" pitchFamily="34" charset="0"/>
                <a:cs typeface="Calibri" pitchFamily="34" charset="0"/>
              </a:rPr>
              <a:t>STUDENTS</a:t>
            </a:r>
            <a:endParaRPr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28600"/>
            <a:ext cx="10896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spc="-25" dirty="0">
                <a:solidFill>
                  <a:srgbClr val="FF0000"/>
                </a:solidFill>
              </a:rPr>
              <a:t>Courses</a:t>
            </a:r>
            <a:r>
              <a:rPr lang="en-US" sz="4000" spc="20" dirty="0">
                <a:solidFill>
                  <a:srgbClr val="FF0000"/>
                </a:solidFill>
              </a:rPr>
              <a:t> </a:t>
            </a:r>
            <a:r>
              <a:rPr lang="en-US" sz="4000" spc="-5" dirty="0">
                <a:solidFill>
                  <a:srgbClr val="FF0000"/>
                </a:solidFill>
              </a:rPr>
              <a:t>Run</a:t>
            </a:r>
            <a:r>
              <a:rPr lang="en-US" sz="4000" spc="10" dirty="0">
                <a:solidFill>
                  <a:srgbClr val="FF0000"/>
                </a:solidFill>
              </a:rPr>
              <a:t> </a:t>
            </a:r>
            <a:r>
              <a:rPr lang="en-US" sz="4000" spc="-20" dirty="0">
                <a:solidFill>
                  <a:srgbClr val="FF0000"/>
                </a:solidFill>
              </a:rPr>
              <a:t>by</a:t>
            </a:r>
            <a:r>
              <a:rPr lang="en-US" sz="4000" spc="10" dirty="0">
                <a:solidFill>
                  <a:srgbClr val="FF0000"/>
                </a:solidFill>
              </a:rPr>
              <a:t> </a:t>
            </a:r>
            <a:r>
              <a:rPr lang="en-US" sz="4000" spc="-5" dirty="0">
                <a:solidFill>
                  <a:srgbClr val="FF0000"/>
                </a:solidFill>
              </a:rPr>
              <a:t>the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spc="-10" dirty="0">
                <a:solidFill>
                  <a:srgbClr val="FF0000"/>
                </a:solidFill>
              </a:rPr>
              <a:t>Department </a:t>
            </a:r>
          </a:p>
          <a:p>
            <a:pPr algn="ctr"/>
            <a:r>
              <a:rPr lang="en-US" sz="4000" spc="-10" dirty="0">
                <a:solidFill>
                  <a:srgbClr val="FF0000"/>
                </a:solidFill>
              </a:rPr>
              <a:t>(1) B.Sc. (Biology)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539115"/>
            <a:ext cx="10896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25" dirty="0">
                <a:solidFill>
                  <a:srgbClr val="FF0000"/>
                </a:solidFill>
              </a:rPr>
              <a:t>Courses</a:t>
            </a:r>
            <a:r>
              <a:rPr lang="en-US" sz="3200" spc="20" dirty="0">
                <a:solidFill>
                  <a:srgbClr val="FF0000"/>
                </a:solidFill>
              </a:rPr>
              <a:t> </a:t>
            </a:r>
            <a:r>
              <a:rPr lang="en-US" sz="3200" spc="-5" dirty="0">
                <a:solidFill>
                  <a:srgbClr val="FF0000"/>
                </a:solidFill>
              </a:rPr>
              <a:t>Run</a:t>
            </a:r>
            <a:r>
              <a:rPr lang="en-US" sz="3200" spc="10" dirty="0">
                <a:solidFill>
                  <a:srgbClr val="FF0000"/>
                </a:solidFill>
              </a:rPr>
              <a:t> </a:t>
            </a:r>
            <a:r>
              <a:rPr lang="en-US" sz="3200" spc="-20" dirty="0">
                <a:solidFill>
                  <a:srgbClr val="FF0000"/>
                </a:solidFill>
              </a:rPr>
              <a:t>by</a:t>
            </a:r>
            <a:r>
              <a:rPr lang="en-US" sz="3200" spc="10" dirty="0">
                <a:solidFill>
                  <a:srgbClr val="FF0000"/>
                </a:solidFill>
              </a:rPr>
              <a:t> </a:t>
            </a:r>
            <a:r>
              <a:rPr lang="en-US" sz="3200" spc="-5" dirty="0">
                <a:solidFill>
                  <a:srgbClr val="FF0000"/>
                </a:solidFill>
              </a:rPr>
              <a:t>The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spc="-10" dirty="0">
                <a:solidFill>
                  <a:srgbClr val="FF0000"/>
                </a:solidFill>
              </a:rPr>
              <a:t>Department-</a:t>
            </a:r>
          </a:p>
          <a:p>
            <a:pPr algn="ctr"/>
            <a:r>
              <a:rPr lang="en-US" sz="3200" spc="-10" dirty="0">
                <a:solidFill>
                  <a:srgbClr val="FF0000"/>
                </a:solidFill>
              </a:rPr>
              <a:t>(2) M.Sc. In Zoology</a:t>
            </a:r>
            <a:endParaRPr lang="en-US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1905000"/>
            <a:ext cx="998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 M.SC. IN ZOOLOGY SINCE 2010-11.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 THIS IS A TWO YEAR PROGRAM  CONSISTING OF 4 SEMESTERS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 AFFILIATION- HEMCHAND YADAV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VISHWAVIDYALAYA,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DURG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 INTAKE 25 STUDENTS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SANCTION- 01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POST (GOVT.), 02 POSTS- JBS TEACHERS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(JBS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Table 119"/>
          <p:cNvGraphicFramePr>
            <a:graphicFrameLocks noGrp="1"/>
          </p:cNvGraphicFramePr>
          <p:nvPr/>
        </p:nvGraphicFramePr>
        <p:xfrm>
          <a:off x="381000" y="381001"/>
          <a:ext cx="10820400" cy="5943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5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051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051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68680">
                <a:tc gridSpan="4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519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STUDENTS</a:t>
                      </a:r>
                    </a:p>
                    <a:p>
                      <a:pPr algn="ctr"/>
                      <a:r>
                        <a:rPr lang="en-US" b="1" dirty="0" smtClean="0"/>
                        <a:t>APPEARED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SUDENTS</a:t>
                      </a:r>
                    </a:p>
                    <a:p>
                      <a:pPr algn="ctr"/>
                      <a:r>
                        <a:rPr lang="en-US" b="1" dirty="0" smtClean="0"/>
                        <a:t>PASSED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PASS  </a:t>
                      </a:r>
                    </a:p>
                    <a:p>
                      <a:pPr algn="ctr"/>
                      <a:r>
                        <a:rPr lang="en-US" b="1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M.Sc. -IV</a:t>
                      </a:r>
                      <a:r>
                        <a:rPr lang="en-US" b="1" baseline="0" dirty="0"/>
                        <a:t>         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M.Sc. -IV</a:t>
                      </a:r>
                      <a:r>
                        <a:rPr lang="en-US" b="1" baseline="0" dirty="0"/>
                        <a:t>         16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M.Sc. -IV</a:t>
                      </a:r>
                      <a:r>
                        <a:rPr lang="en-US" b="1" baseline="0" dirty="0"/>
                        <a:t>         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M.Sc. -IV</a:t>
                      </a:r>
                      <a:r>
                        <a:rPr lang="en-US" b="1" baseline="0" dirty="0"/>
                        <a:t>         19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6868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M.Sc. -IV</a:t>
                      </a:r>
                      <a:r>
                        <a:rPr lang="en-US" b="1" baseline="0" dirty="0"/>
                        <a:t>         20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85%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1" name="Rectangle 120"/>
          <p:cNvSpPr/>
          <p:nvPr/>
        </p:nvSpPr>
        <p:spPr>
          <a:xfrm>
            <a:off x="1250552" y="435114"/>
            <a:ext cx="91791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EXAM RESULT OF M.Sc. ZOOLOGY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85800"/>
            <a:ext cx="10668000" cy="5663089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en-US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DEPARTMENTAL   ACHIEVEMENTS</a:t>
            </a:r>
          </a:p>
          <a:p>
            <a:pPr marL="914400" indent="-914400">
              <a:buAutoNum type="arabicPeriod"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MERIT LIST- 15 STUDENTS </a:t>
            </a:r>
          </a:p>
          <a:p>
            <a:pPr marL="914400" indent="-914400">
              <a:buAutoNum type="arabicPeriod"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JRF-01 STUDENT</a:t>
            </a:r>
          </a:p>
          <a:p>
            <a:pPr marL="914400" indent="-914400">
              <a:buAutoNum type="arabicPeriod"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SET SELECTED -01 STUDENT</a:t>
            </a:r>
          </a:p>
          <a:p>
            <a:pPr marL="914400" indent="-914400">
              <a:buAutoNum type="arabicPeriod"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WELL EQUIPPED LAB</a:t>
            </a:r>
          </a:p>
          <a:p>
            <a:pPr marL="914400" indent="-914400">
              <a:buFontTx/>
              <a:buAutoNum type="arabicPeriod"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THROUGH EDUCATIONAL TOUR</a:t>
            </a:r>
          </a:p>
          <a:p>
            <a:pPr marL="914400" indent="-914400">
              <a:buAutoNum type="arabicPeriod"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COOPERATION  WITH HOSPITAL FOR STUDENTS’  HEALTH WELFARE THROUGH YOUTH RED CROSS</a:t>
            </a:r>
          </a:p>
          <a:p>
            <a:pPr marL="914400" indent="-914400">
              <a:buAutoNum type="arabicPeriod"/>
            </a:pPr>
            <a:r>
              <a:rPr lang="en-US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VIDYADAN YOJNA- FREE TEACHING SCHEME TO CHILDREN DURING COVID-19</a:t>
            </a:r>
          </a:p>
          <a:p>
            <a:pPr marL="914400" indent="-914400" algn="ctr"/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1"/>
            <a:ext cx="58674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b="1" dirty="0">
                <a:ln w="11430"/>
                <a:solidFill>
                  <a:srgbClr val="C00000"/>
                </a:solidFill>
              </a:rPr>
              <a:t>DEPARTMENTAL  ACHIEVEMENT</a:t>
            </a:r>
          </a:p>
          <a:p>
            <a:pPr marL="742950" indent="-742950" algn="ctr"/>
            <a:r>
              <a:rPr lang="en-US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MERIT STUDENTS</a:t>
            </a:r>
          </a:p>
          <a:p>
            <a:pPr marL="742950" indent="-742950" algn="ctr"/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WhatsApp Image 2021-07-14 at 3.54.55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533400"/>
            <a:ext cx="5410200" cy="5867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638800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We are  proud of  our students. 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2438397"/>
          <a:ext cx="5562600" cy="3124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1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813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6315">
                <a:tc>
                  <a:txBody>
                    <a:bodyPr/>
                    <a:lstStyle/>
                    <a:p>
                      <a:r>
                        <a:rPr lang="en-US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 of Merit Students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r>
                        <a:rPr lang="en-US" dirty="0"/>
                        <a:t>22012-13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r>
                        <a:rPr lang="en-US" dirty="0"/>
                        <a:t>2014-15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r>
                        <a:rPr lang="en-US" dirty="0"/>
                        <a:t>2015-16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r>
                        <a:rPr lang="en-US" dirty="0"/>
                        <a:t>2016-17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r>
                        <a:rPr lang="en-US" dirty="0"/>
                        <a:t>2017-18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6315">
                <a:tc>
                  <a:txBody>
                    <a:bodyPr/>
                    <a:lstStyle/>
                    <a:p>
                      <a:r>
                        <a:rPr lang="en-US" dirty="0"/>
                        <a:t>2018-19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B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3817620" cy="4876800"/>
          </a:xfrm>
          <a:prstGeom prst="ellipse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581401" y="228600"/>
            <a:ext cx="8229600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GOLD MEDALIST</a:t>
            </a:r>
          </a:p>
          <a:p>
            <a:pPr algn="ctr"/>
            <a:endParaRPr lang="en-US" sz="2800" b="1" cap="all" dirty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3600" b="1" cap="all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Session 2018-2019</a:t>
            </a:r>
          </a:p>
          <a:p>
            <a:pPr algn="ctr"/>
            <a:endParaRPr lang="en-US" sz="4800" b="1" cap="all" spc="0" dirty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4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Kumari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Babita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D/O </a:t>
            </a:r>
            <a:r>
              <a:rPr lang="en-US" sz="24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Chelaram</a:t>
            </a:r>
            <a:r>
              <a:rPr lang="en-US" sz="2400" b="1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400" b="1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Verma</a:t>
            </a:r>
            <a:endParaRPr lang="en-US" sz="2400" b="1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sz="2800" b="1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400" b="1" dirty="0">
                <a:ln w="0"/>
                <a:effectLst>
                  <a:reflection blurRad="12700" stA="50000" endPos="50000" dist="5000" dir="5400000" sy="-100000" rotWithShape="0"/>
                </a:effectLst>
              </a:rPr>
              <a:t>1</a:t>
            </a:r>
            <a:r>
              <a:rPr lang="en-US" sz="2400" b="1" baseline="30000" dirty="0">
                <a:ln w="0"/>
                <a:effectLst>
                  <a:reflection blurRad="12700" stA="50000" endPos="50000" dist="5000" dir="5400000" sy="-100000" rotWithShape="0"/>
                </a:effectLst>
              </a:rPr>
              <a:t>st</a:t>
            </a:r>
            <a:r>
              <a:rPr lang="en-US" sz="2400" b="1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Position in Merit </a:t>
            </a:r>
          </a:p>
          <a:p>
            <a:pPr algn="ctr"/>
            <a:r>
              <a:rPr lang="en-US" sz="2400" b="1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(M.Sc. Zoology)</a:t>
            </a:r>
          </a:p>
          <a:p>
            <a:pPr algn="ctr"/>
            <a:r>
              <a:rPr lang="en-US" sz="2000" b="1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en-US" sz="2000" dirty="0" smtClean="0"/>
              <a:t>HEMCHAND YADAV VISHWAVIDYALAYA, DURG </a:t>
            </a:r>
            <a:r>
              <a:rPr lang="en-US" sz="2000" b="1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endParaRPr lang="en-US" sz="2000" b="1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en-US" sz="2800" b="1" dirty="0">
                <a:ln w="0"/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2800" b="1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Govt. CLC Arts and Science college </a:t>
            </a:r>
          </a:p>
          <a:p>
            <a:pPr algn="ctr"/>
            <a:r>
              <a:rPr lang="en-US" sz="2800" b="1" dirty="0" err="1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Patan</a:t>
            </a:r>
            <a:r>
              <a:rPr lang="en-US" sz="2800" b="1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 (</a:t>
            </a:r>
            <a:r>
              <a:rPr lang="en-US" sz="2800" b="1" dirty="0" err="1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Durg</a:t>
            </a:r>
            <a:r>
              <a:rPr lang="en-US" sz="2800" b="1" dirty="0">
                <a:ln w="0"/>
                <a:solidFill>
                  <a:schemeClr val="accent2"/>
                </a:soli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</a:p>
          <a:p>
            <a:pPr algn="ctr"/>
            <a:endParaRPr lang="en-US" sz="4000" b="1" cap="all" spc="0" dirty="0">
              <a:ln w="0"/>
              <a:solidFill>
                <a:schemeClr val="accent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573</TotalTime>
  <Words>624</Words>
  <Application>Microsoft Office PowerPoint</Application>
  <PresentationFormat>Custom</PresentationFormat>
  <Paragraphs>147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Oriel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SOCIOLOGY</dc:title>
  <dc:creator>saj</dc:creator>
  <cp:lastModifiedBy>XYZ</cp:lastModifiedBy>
  <cp:revision>145</cp:revision>
  <dcterms:created xsi:type="dcterms:W3CDTF">2021-05-25T07:57:20Z</dcterms:created>
  <dcterms:modified xsi:type="dcterms:W3CDTF">2021-09-14T03:36:28Z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2021-05-25T00:00:00Z</vt:filetime>
  </property>
</Properties>
</file>