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83" r:id="rId2"/>
    <p:sldId id="332" r:id="rId3"/>
    <p:sldId id="355" r:id="rId4"/>
    <p:sldId id="356" r:id="rId5"/>
    <p:sldId id="357" r:id="rId6"/>
    <p:sldId id="358" r:id="rId7"/>
    <p:sldId id="359" r:id="rId8"/>
    <p:sldId id="368" r:id="rId9"/>
    <p:sldId id="360" r:id="rId10"/>
    <p:sldId id="361" r:id="rId11"/>
    <p:sldId id="362" r:id="rId12"/>
    <p:sldId id="363" r:id="rId13"/>
    <p:sldId id="364" r:id="rId14"/>
    <p:sldId id="365" r:id="rId15"/>
    <p:sldId id="366" r:id="rId16"/>
    <p:sldId id="367" r:id="rId17"/>
    <p:sldId id="369" r:id="rId18"/>
    <p:sldId id="370" r:id="rId19"/>
    <p:sldId id="371" r:id="rId20"/>
    <p:sldId id="372" r:id="rId21"/>
    <p:sldId id="373" r:id="rId22"/>
    <p:sldId id="374" r:id="rId23"/>
    <p:sldId id="322" r:id="rId24"/>
    <p:sldId id="323" r:id="rId25"/>
    <p:sldId id="327" r:id="rId26"/>
    <p:sldId id="328" r:id="rId27"/>
    <p:sldId id="294" r:id="rId28"/>
    <p:sldId id="385" r:id="rId29"/>
    <p:sldId id="386" r:id="rId30"/>
    <p:sldId id="384" r:id="rId31"/>
    <p:sldId id="381" r:id="rId32"/>
    <p:sldId id="376" r:id="rId33"/>
    <p:sldId id="377" r:id="rId34"/>
    <p:sldId id="387" r:id="rId35"/>
    <p:sldId id="388" r:id="rId36"/>
    <p:sldId id="389" r:id="rId37"/>
    <p:sldId id="314" r:id="rId38"/>
    <p:sldId id="380" r:id="rId39"/>
    <p:sldId id="39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85" autoAdjust="0"/>
    <p:restoredTop sz="94660"/>
  </p:normalViewPr>
  <p:slideViewPr>
    <p:cSldViewPr>
      <p:cViewPr>
        <p:scale>
          <a:sx n="66" d="100"/>
          <a:sy n="66" d="100"/>
        </p:scale>
        <p:origin x="-1752"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086F3B-45C1-467E-9976-1D7A27559744}" type="datetimeFigureOut">
              <a:rPr lang="en-US" smtClean="0"/>
              <a:pPr/>
              <a:t>9/14/2021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512EE9-E475-49FD-8132-3F5001DA06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512EE9-E475-49FD-8132-3F5001DA067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9/14/2021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9/14/2021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a:t>
            </a:r>
            <a:endParaRPr lang="en-US" dirty="0"/>
          </a:p>
        </p:txBody>
      </p:sp>
      <p:sp>
        <p:nvSpPr>
          <p:cNvPr id="3" name="Content Placeholder 2"/>
          <p:cNvSpPr>
            <a:spLocks noGrp="1"/>
          </p:cNvSpPr>
          <p:nvPr>
            <p:ph idx="1"/>
          </p:nvPr>
        </p:nvSpPr>
        <p:spPr>
          <a:xfrm>
            <a:off x="457200" y="1600200"/>
            <a:ext cx="8229600" cy="4343400"/>
          </a:xfrm>
          <a:solidFill>
            <a:srgbClr val="00B050"/>
          </a:solidFill>
        </p:spPr>
        <p:txBody>
          <a:bodyPr>
            <a:normAutofit fontScale="92500" lnSpcReduction="10000"/>
          </a:bodyPr>
          <a:lstStyle/>
          <a:p>
            <a:pPr algn="ctr">
              <a:buNone/>
            </a:pPr>
            <a:endParaRPr lang="en-US" sz="4800" dirty="0" smtClean="0"/>
          </a:p>
          <a:p>
            <a:pPr algn="ctr">
              <a:buNone/>
            </a:pPr>
            <a:r>
              <a:rPr lang="en-US" sz="4800" dirty="0" smtClean="0"/>
              <a:t>DEPARTMENT OF </a:t>
            </a:r>
          </a:p>
          <a:p>
            <a:pPr algn="ctr">
              <a:buNone/>
            </a:pP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BOTANY</a:t>
            </a:r>
            <a:r>
              <a:rPr lang="en-US" sz="4800" dirty="0" smtClean="0"/>
              <a:t> </a:t>
            </a:r>
          </a:p>
          <a:p>
            <a:pPr algn="ctr">
              <a:buNone/>
            </a:pPr>
            <a:r>
              <a:rPr lang="en-US" sz="4800" dirty="0" smtClean="0"/>
              <a:t>Since 20.05.2010</a:t>
            </a:r>
          </a:p>
          <a:p>
            <a:pPr algn="ctr">
              <a:buNone/>
            </a:pPr>
            <a:r>
              <a:rPr lang="en-US" sz="3200" dirty="0" smtClean="0"/>
              <a:t>AND</a:t>
            </a:r>
            <a:r>
              <a:rPr lang="en-US" sz="4800" dirty="0" smtClean="0"/>
              <a:t> </a:t>
            </a:r>
          </a:p>
          <a:p>
            <a:pPr algn="ctr">
              <a:buNone/>
            </a:pPr>
            <a:r>
              <a:rPr lang="en-US" sz="3900" dirty="0" smtClean="0">
                <a:solidFill>
                  <a:srgbClr val="FF0000"/>
                </a:solidFill>
              </a:rPr>
              <a:t>CAREER COUNSELLING UNIT</a:t>
            </a:r>
          </a:p>
          <a:p>
            <a:pPr algn="ctr"/>
            <a:endParaRPr lang="en-US" sz="4800" dirty="0" smtClean="0"/>
          </a:p>
          <a:p>
            <a:endParaRPr lang="en-US" dirty="0"/>
          </a:p>
        </p:txBody>
      </p:sp>
      <p:pic>
        <p:nvPicPr>
          <p:cNvPr id="4" name="Picture 2" descr="G:\AAA-BOTANY\IMG_20210909_144706.jpg"/>
          <p:cNvPicPr>
            <a:picLocks noChangeAspect="1" noChangeArrowheads="1"/>
          </p:cNvPicPr>
          <p:nvPr/>
        </p:nvPicPr>
        <p:blipFill>
          <a:blip r:embed="rId2" cstate="print"/>
          <a:srcRect/>
          <a:stretch>
            <a:fillRect/>
          </a:stretch>
        </p:blipFill>
        <p:spPr bwMode="auto">
          <a:xfrm>
            <a:off x="457200" y="2743200"/>
            <a:ext cx="1676400" cy="23367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Botany Department Faculties</a:t>
            </a:r>
            <a:br>
              <a:rPr lang="en-US" b="1" dirty="0" smtClean="0"/>
            </a:br>
            <a:endParaRPr lang="en-US" dirty="0"/>
          </a:p>
        </p:txBody>
      </p:sp>
      <p:graphicFrame>
        <p:nvGraphicFramePr>
          <p:cNvPr id="4" name="Content Placeholder 3"/>
          <p:cNvGraphicFramePr>
            <a:graphicFrameLocks noGrp="1"/>
          </p:cNvGraphicFramePr>
          <p:nvPr>
            <p:ph idx="1"/>
          </p:nvPr>
        </p:nvGraphicFramePr>
        <p:xfrm>
          <a:off x="457200" y="1600200"/>
          <a:ext cx="7053942" cy="533781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tblGrid>
              <a:tr h="1200150">
                <a:tc>
                  <a:txBody>
                    <a:bodyPr/>
                    <a:lstStyle/>
                    <a:p>
                      <a:pPr algn="l"/>
                      <a:r>
                        <a:rPr lang="en-US" dirty="0"/>
                        <a:t>S No</a:t>
                      </a:r>
                    </a:p>
                  </a:txBody>
                  <a:tcPr anchor="ctr"/>
                </a:tc>
                <a:tc>
                  <a:txBody>
                    <a:bodyPr/>
                    <a:lstStyle/>
                    <a:p>
                      <a:pPr algn="l"/>
                      <a:r>
                        <a:rPr lang="en-US" dirty="0"/>
                        <a:t>Faculty Name</a:t>
                      </a:r>
                    </a:p>
                  </a:txBody>
                  <a:tcPr anchor="ctr"/>
                </a:tc>
                <a:tc>
                  <a:txBody>
                    <a:bodyPr/>
                    <a:lstStyle/>
                    <a:p>
                      <a:pPr algn="l"/>
                      <a:r>
                        <a:rPr lang="en-US"/>
                        <a:t>Qualification</a:t>
                      </a:r>
                    </a:p>
                  </a:txBody>
                  <a:tcPr anchor="ctr"/>
                </a:tc>
                <a:tc>
                  <a:txBody>
                    <a:bodyPr/>
                    <a:lstStyle/>
                    <a:p>
                      <a:pPr algn="l"/>
                      <a:r>
                        <a:rPr lang="en-US"/>
                        <a:t>Department</a:t>
                      </a:r>
                    </a:p>
                  </a:txBody>
                  <a:tcPr anchor="ctr"/>
                </a:tc>
                <a:tc>
                  <a:txBody>
                    <a:bodyPr/>
                    <a:lstStyle/>
                    <a:p>
                      <a:pPr algn="l"/>
                      <a:r>
                        <a:rPr lang="en-US"/>
                        <a:t>Designation</a:t>
                      </a:r>
                    </a:p>
                  </a:txBody>
                  <a:tcPr anchor="ctr"/>
                </a:tc>
                <a:tc>
                  <a:txBody>
                    <a:bodyPr/>
                    <a:lstStyle/>
                    <a:p>
                      <a:pPr algn="l"/>
                      <a:r>
                        <a:rPr lang="en-US"/>
                        <a:t>Mobile No</a:t>
                      </a:r>
                    </a:p>
                  </a:txBody>
                  <a:tcPr anchor="ctr"/>
                </a:tc>
              </a:tr>
              <a:tr h="1200150">
                <a:tc>
                  <a:txBody>
                    <a:bodyPr/>
                    <a:lstStyle/>
                    <a:p>
                      <a:r>
                        <a:rPr lang="en-US"/>
                        <a:t>1</a:t>
                      </a:r>
                    </a:p>
                  </a:txBody>
                  <a:tcPr anchor="ctr"/>
                </a:tc>
                <a:tc>
                  <a:txBody>
                    <a:bodyPr/>
                    <a:lstStyle/>
                    <a:p>
                      <a:r>
                        <a:rPr lang="en-US"/>
                        <a:t>Mr. PRAVEEN KUMAR JAIN</a:t>
                      </a:r>
                    </a:p>
                  </a:txBody>
                  <a:tcPr anchor="ctr"/>
                </a:tc>
                <a:tc>
                  <a:txBody>
                    <a:bodyPr/>
                    <a:lstStyle/>
                    <a:p>
                      <a:r>
                        <a:rPr lang="en-US" dirty="0"/>
                        <a:t>M.Sc. </a:t>
                      </a:r>
                      <a:endParaRPr lang="en-US" dirty="0" smtClean="0"/>
                    </a:p>
                    <a:p>
                      <a:r>
                        <a:rPr lang="en-US" dirty="0" smtClean="0"/>
                        <a:t>CSIR NET-2001,2002</a:t>
                      </a:r>
                    </a:p>
                    <a:p>
                      <a:r>
                        <a:rPr lang="en-US" dirty="0" smtClean="0"/>
                        <a:t>,</a:t>
                      </a:r>
                      <a:r>
                        <a:rPr lang="en-US" dirty="0"/>
                        <a:t>M.TECH.</a:t>
                      </a:r>
                    </a:p>
                  </a:txBody>
                  <a:tcPr anchor="ctr"/>
                </a:tc>
                <a:tc>
                  <a:txBody>
                    <a:bodyPr/>
                    <a:lstStyle/>
                    <a:p>
                      <a:r>
                        <a:rPr lang="en-US"/>
                        <a:t>Botany</a:t>
                      </a:r>
                    </a:p>
                  </a:txBody>
                  <a:tcPr anchor="ctr"/>
                </a:tc>
                <a:tc>
                  <a:txBody>
                    <a:bodyPr/>
                    <a:lstStyle/>
                    <a:p>
                      <a:r>
                        <a:rPr lang="en-US"/>
                        <a:t>ASSTT. PROF. (BOTANY)</a:t>
                      </a:r>
                    </a:p>
                  </a:txBody>
                  <a:tcPr anchor="ctr"/>
                </a:tc>
                <a:tc>
                  <a:txBody>
                    <a:bodyPr/>
                    <a:lstStyle/>
                    <a:p>
                      <a:r>
                        <a:rPr lang="en-US"/>
                        <a:t>8827494325</a:t>
                      </a:r>
                    </a:p>
                  </a:txBody>
                  <a:tcPr anchor="ctr"/>
                </a:tc>
              </a:tr>
              <a:tr h="1200150">
                <a:tc>
                  <a:txBody>
                    <a:bodyPr/>
                    <a:lstStyle/>
                    <a:p>
                      <a:r>
                        <a:rPr lang="en-US"/>
                        <a:t>2</a:t>
                      </a:r>
                    </a:p>
                  </a:txBody>
                  <a:tcPr anchor="ctr"/>
                </a:tc>
                <a:tc>
                  <a:txBody>
                    <a:bodyPr/>
                    <a:lstStyle/>
                    <a:p>
                      <a:r>
                        <a:rPr lang="en-US"/>
                        <a:t>NEHA CHANDRAKAR</a:t>
                      </a:r>
                    </a:p>
                  </a:txBody>
                  <a:tcPr anchor="ctr"/>
                </a:tc>
                <a:tc>
                  <a:txBody>
                    <a:bodyPr/>
                    <a:lstStyle/>
                    <a:p>
                      <a:r>
                        <a:rPr lang="en-US"/>
                        <a:t>M.Sc.</a:t>
                      </a:r>
                    </a:p>
                  </a:txBody>
                  <a:tcPr anchor="ctr"/>
                </a:tc>
                <a:tc>
                  <a:txBody>
                    <a:bodyPr/>
                    <a:lstStyle/>
                    <a:p>
                      <a:r>
                        <a:rPr lang="en-US"/>
                        <a:t>Botany</a:t>
                      </a:r>
                    </a:p>
                  </a:txBody>
                  <a:tcPr anchor="ctr"/>
                </a:tc>
                <a:tc>
                  <a:txBody>
                    <a:bodyPr/>
                    <a:lstStyle/>
                    <a:p>
                      <a:r>
                        <a:rPr lang="en-US"/>
                        <a:t>JBS Asstt. Prof.</a:t>
                      </a:r>
                    </a:p>
                  </a:txBody>
                  <a:tcPr anchor="ctr"/>
                </a:tc>
                <a:tc>
                  <a:txBody>
                    <a:bodyPr/>
                    <a:lstStyle/>
                    <a:p>
                      <a:r>
                        <a:rPr lang="en-US"/>
                        <a:t>6263864257</a:t>
                      </a:r>
                    </a:p>
                  </a:txBody>
                  <a:tcPr anchor="ctr"/>
                </a:tc>
              </a:tr>
              <a:tr h="1200150">
                <a:tc>
                  <a:txBody>
                    <a:bodyPr/>
                    <a:lstStyle/>
                    <a:p>
                      <a:r>
                        <a:rPr lang="en-US"/>
                        <a:t>3</a:t>
                      </a:r>
                    </a:p>
                  </a:txBody>
                  <a:tcPr anchor="ctr"/>
                </a:tc>
                <a:tc>
                  <a:txBody>
                    <a:bodyPr/>
                    <a:lstStyle/>
                    <a:p>
                      <a:r>
                        <a:rPr lang="en-US"/>
                        <a:t>DEEKCHHA SONWANI</a:t>
                      </a:r>
                    </a:p>
                  </a:txBody>
                  <a:tcPr anchor="ctr"/>
                </a:tc>
                <a:tc>
                  <a:txBody>
                    <a:bodyPr/>
                    <a:lstStyle/>
                    <a:p>
                      <a:r>
                        <a:rPr lang="en-US"/>
                        <a:t>M.Sc.</a:t>
                      </a:r>
                    </a:p>
                  </a:txBody>
                  <a:tcPr anchor="ctr"/>
                </a:tc>
                <a:tc>
                  <a:txBody>
                    <a:bodyPr/>
                    <a:lstStyle/>
                    <a:p>
                      <a:r>
                        <a:rPr lang="en-US"/>
                        <a:t>Botany</a:t>
                      </a:r>
                    </a:p>
                  </a:txBody>
                  <a:tcPr anchor="ctr"/>
                </a:tc>
                <a:tc>
                  <a:txBody>
                    <a:bodyPr/>
                    <a:lstStyle/>
                    <a:p>
                      <a:r>
                        <a:rPr lang="en-US"/>
                        <a:t>JBS Asstt. Prof.</a:t>
                      </a:r>
                    </a:p>
                  </a:txBody>
                  <a:tcPr anchor="ctr"/>
                </a:tc>
                <a:tc>
                  <a:txBody>
                    <a:bodyPr/>
                    <a:lstStyle/>
                    <a:p>
                      <a:r>
                        <a:rPr lang="en-US" dirty="0"/>
                        <a:t>7089161411</a:t>
                      </a:r>
                    </a:p>
                  </a:txBody>
                  <a:tcPr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enrollment data</a:t>
            </a:r>
            <a:endParaRPr lang="en-US" dirty="0"/>
          </a:p>
        </p:txBody>
      </p:sp>
      <p:graphicFrame>
        <p:nvGraphicFramePr>
          <p:cNvPr id="5" name="Content Placeholder 4"/>
          <p:cNvGraphicFramePr>
            <a:graphicFrameLocks noGrp="1"/>
          </p:cNvGraphicFramePr>
          <p:nvPr>
            <p:ph idx="1"/>
          </p:nvPr>
        </p:nvGraphicFramePr>
        <p:xfrm>
          <a:off x="457200" y="1600200"/>
          <a:ext cx="8944929" cy="3642360"/>
        </p:xfrm>
        <a:graphic>
          <a:graphicData uri="http://schemas.openxmlformats.org/drawingml/2006/table">
            <a:tbl>
              <a:tblPr firstRow="1" bandRow="1">
                <a:tableStyleId>{5C22544A-7EE6-4342-B048-85BDC9FD1C3A}</a:tableStyleId>
              </a:tblPr>
              <a:tblGrid>
                <a:gridCol w="1645920"/>
                <a:gridCol w="1645920"/>
                <a:gridCol w="1432560"/>
                <a:gridCol w="1406843"/>
                <a:gridCol w="1406843"/>
                <a:gridCol w="1406843"/>
              </a:tblGrid>
              <a:tr h="952500">
                <a:tc>
                  <a:txBody>
                    <a:bodyPr/>
                    <a:lstStyle/>
                    <a:p>
                      <a:r>
                        <a:rPr lang="en-US" dirty="0" smtClean="0"/>
                        <a:t>+2015-16</a:t>
                      </a:r>
                      <a:endParaRPr lang="en-US" dirty="0"/>
                    </a:p>
                  </a:txBody>
                  <a:tcPr/>
                </a:tc>
                <a:tc>
                  <a:txBody>
                    <a:bodyPr/>
                    <a:lstStyle/>
                    <a:p>
                      <a:r>
                        <a:rPr lang="en-US" dirty="0" smtClean="0"/>
                        <a:t>2016-17</a:t>
                      </a:r>
                      <a:endParaRPr lang="en-US" dirty="0"/>
                    </a:p>
                  </a:txBody>
                  <a:tcPr/>
                </a:tc>
                <a:tc>
                  <a:txBody>
                    <a:bodyPr/>
                    <a:lstStyle/>
                    <a:p>
                      <a:r>
                        <a:rPr lang="en-US" dirty="0" smtClean="0"/>
                        <a:t>2017-18</a:t>
                      </a:r>
                      <a:endParaRPr lang="en-US" dirty="0"/>
                    </a:p>
                  </a:txBody>
                  <a:tcPr/>
                </a:tc>
                <a:tc>
                  <a:txBody>
                    <a:bodyPr/>
                    <a:lstStyle/>
                    <a:p>
                      <a:r>
                        <a:rPr lang="en-US" dirty="0" smtClean="0"/>
                        <a:t>2018-19</a:t>
                      </a:r>
                      <a:endParaRPr lang="en-US" dirty="0"/>
                    </a:p>
                  </a:txBody>
                  <a:tcPr/>
                </a:tc>
                <a:tc>
                  <a:txBody>
                    <a:bodyPr/>
                    <a:lstStyle/>
                    <a:p>
                      <a:r>
                        <a:rPr lang="en-US" dirty="0" smtClean="0"/>
                        <a:t>2019-20</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2020-21</a:t>
                      </a:r>
                      <a:endParaRPr lang="en-US" dirty="0"/>
                    </a:p>
                  </a:txBody>
                  <a:tcPr>
                    <a:lnL w="12700" cap="flat" cmpd="sng" algn="ctr">
                      <a:solidFill>
                        <a:schemeClr val="tx1"/>
                      </a:solidFill>
                      <a:prstDash val="solid"/>
                      <a:round/>
                      <a:headEnd type="none" w="med" len="med"/>
                      <a:tailEnd type="none" w="med" len="med"/>
                    </a:lnL>
                  </a:tcPr>
                </a:tc>
              </a:tr>
              <a:tr h="952500">
                <a:tc>
                  <a:txBody>
                    <a:bodyPr/>
                    <a:lstStyle/>
                    <a:p>
                      <a:r>
                        <a:rPr lang="en-US" dirty="0" smtClean="0"/>
                        <a:t>B.Sc.-I- 60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B.Sc.-II- 34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B.Sc.-III-23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M.Sc.-I- 20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M.Sc.-III-18</a:t>
                      </a:r>
                    </a:p>
                    <a:p>
                      <a:endParaRPr lang="en-US" dirty="0"/>
                    </a:p>
                  </a:txBody>
                  <a:tcPr/>
                </a:tc>
                <a:tc>
                  <a:txBody>
                    <a:bodyPr/>
                    <a:lstStyle/>
                    <a:p>
                      <a:r>
                        <a:rPr lang="en-US" dirty="0" smtClean="0"/>
                        <a:t>B.Sc.-I- 60</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a:t>
                      </a:r>
                      <a:r>
                        <a:rPr lang="en-US" smtClean="0"/>
                        <a:t>.-II-42</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B.Sc.-III-38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M.Sc.-I- 20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M.Sc.-III-</a:t>
                      </a:r>
                      <a:r>
                        <a:rPr lang="en-US" baseline="0" dirty="0" smtClean="0"/>
                        <a:t>19</a:t>
                      </a:r>
                      <a:endParaRPr lang="en-US" dirty="0" smtClean="0"/>
                    </a:p>
                    <a:p>
                      <a:endParaRPr lang="en-US" dirty="0"/>
                    </a:p>
                  </a:txBody>
                  <a:tcPr/>
                </a:tc>
                <a:tc>
                  <a:txBody>
                    <a:bodyPr/>
                    <a:lstStyle/>
                    <a:p>
                      <a:r>
                        <a:rPr lang="en-US" dirty="0" smtClean="0"/>
                        <a:t>B.Sc.-I-60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B.Sc.-III-49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M.Sc.-III-19</a:t>
                      </a:r>
                    </a:p>
                    <a:p>
                      <a:endParaRPr lang="en-US" dirty="0"/>
                    </a:p>
                  </a:txBody>
                  <a:tcPr/>
                </a:tc>
                <a:tc>
                  <a:txBody>
                    <a:bodyPr/>
                    <a:lstStyle/>
                    <a:p>
                      <a:r>
                        <a:rPr lang="en-US" dirty="0" smtClean="0"/>
                        <a:t>B.Sc.-I-60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B.Sc.-II-58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M.Sc.-III-17</a:t>
                      </a:r>
                    </a:p>
                    <a:p>
                      <a:endParaRPr lang="en-US" dirty="0"/>
                    </a:p>
                  </a:txBody>
                  <a:tcPr/>
                </a:tc>
                <a:tc>
                  <a:txBody>
                    <a:bodyPr/>
                    <a:lstStyle/>
                    <a:p>
                      <a:r>
                        <a:rPr lang="en-US" dirty="0" smtClean="0"/>
                        <a:t>B.Sc.-I-60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B.Sc.-II-46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M.Sc.-III-20</a:t>
                      </a:r>
                    </a:p>
                    <a:p>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B.Sc.-I-60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B.Sc.-III-53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M.Sc.-III-19</a:t>
                      </a:r>
                    </a:p>
                    <a:p>
                      <a:endParaRPr lang="en-US" dirty="0"/>
                    </a:p>
                  </a:txBody>
                  <a:tcPr>
                    <a:lnL w="12700" cap="flat" cmpd="sng" algn="ctr">
                      <a:solidFill>
                        <a:schemeClr val="tx1"/>
                      </a:solidFill>
                      <a:prstDash val="solid"/>
                      <a:round/>
                      <a:headEnd type="none" w="med" len="med"/>
                      <a:tailEnd type="none" w="med" len="med"/>
                    </a:lnL>
                  </a:tcPr>
                </a:tc>
              </a:tr>
              <a:tr h="9525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Alumni</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457200" y="1600200"/>
          <a:ext cx="8229600" cy="4130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Names /Details</a:t>
                      </a:r>
                      <a:endParaRPr lang="en-US" dirty="0"/>
                    </a:p>
                  </a:txBody>
                  <a:tcPr/>
                </a:tc>
                <a:tc>
                  <a:txBody>
                    <a:bodyPr/>
                    <a:lstStyle/>
                    <a:p>
                      <a:pPr algn="ctr"/>
                      <a:r>
                        <a:rPr lang="en-US" dirty="0" smtClean="0"/>
                        <a:t>Posts</a:t>
                      </a:r>
                      <a:endParaRPr lang="en-US" dirty="0"/>
                    </a:p>
                  </a:txBody>
                  <a:tcPr/>
                </a:tc>
              </a:tr>
              <a:tr h="370840">
                <a:tc>
                  <a:txBody>
                    <a:bodyPr/>
                    <a:lstStyle/>
                    <a:p>
                      <a:r>
                        <a:rPr lang="en-US" dirty="0" err="1" smtClean="0"/>
                        <a:t>Jhanak</a:t>
                      </a:r>
                      <a:r>
                        <a:rPr lang="en-US" dirty="0" smtClean="0"/>
                        <a:t> </a:t>
                      </a:r>
                      <a:r>
                        <a:rPr lang="en-US" dirty="0" err="1" smtClean="0"/>
                        <a:t>Lal</a:t>
                      </a:r>
                      <a:r>
                        <a:rPr lang="en-US" dirty="0" smtClean="0"/>
                        <a:t> </a:t>
                      </a:r>
                      <a:r>
                        <a:rPr lang="en-US" dirty="0" err="1" smtClean="0"/>
                        <a:t>Sinha</a:t>
                      </a:r>
                      <a:r>
                        <a:rPr lang="en-US" baseline="0" dirty="0" smtClean="0"/>
                        <a:t>/</a:t>
                      </a:r>
                    </a:p>
                    <a:p>
                      <a:r>
                        <a:rPr lang="en-US" baseline="0" dirty="0" smtClean="0"/>
                        <a:t>Mr. </a:t>
                      </a:r>
                      <a:r>
                        <a:rPr lang="en-US" dirty="0" err="1" smtClean="0"/>
                        <a:t>Teeka</a:t>
                      </a:r>
                      <a:r>
                        <a:rPr lang="en-US" dirty="0" smtClean="0"/>
                        <a:t> Ram </a:t>
                      </a:r>
                      <a:r>
                        <a:rPr lang="en-US" dirty="0" err="1" smtClean="0"/>
                        <a:t>Sinha</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CSIR-CIMFR (Central Institute of Mining and Fuel Research Centre)</a:t>
                      </a:r>
                      <a:r>
                        <a:rPr lang="en-US" baseline="0" dirty="0" smtClean="0"/>
                        <a:t> </a:t>
                      </a:r>
                      <a:r>
                        <a:rPr lang="en-US" dirty="0" smtClean="0"/>
                        <a:t>Nagpur,</a:t>
                      </a:r>
                      <a:r>
                        <a:rPr lang="en-US" baseline="0" dirty="0" smtClean="0"/>
                        <a:t> </a:t>
                      </a:r>
                      <a:r>
                        <a:rPr lang="en-US" dirty="0" smtClean="0"/>
                        <a:t>MH</a:t>
                      </a:r>
                      <a:r>
                        <a:rPr lang="en-US" baseline="0" dirty="0" smtClean="0"/>
                        <a:t> </a:t>
                      </a:r>
                      <a:r>
                        <a:rPr lang="en-US" dirty="0" smtClean="0"/>
                        <a:t>7999115494</a:t>
                      </a:r>
                    </a:p>
                    <a:p>
                      <a:endParaRPr lang="en-US" dirty="0"/>
                    </a:p>
                  </a:txBody>
                  <a:tcPr/>
                </a:tc>
              </a:tr>
              <a:tr h="370840">
                <a:tc>
                  <a:txBody>
                    <a:bodyPr/>
                    <a:lstStyle/>
                    <a:p>
                      <a:r>
                        <a:rPr lang="en-US" dirty="0" err="1" smtClean="0"/>
                        <a:t>Neha</a:t>
                      </a:r>
                      <a:r>
                        <a:rPr lang="en-US" dirty="0" smtClean="0"/>
                        <a:t> </a:t>
                      </a:r>
                      <a:r>
                        <a:rPr lang="en-US" dirty="0" err="1" smtClean="0"/>
                        <a:t>Chandraker</a:t>
                      </a:r>
                      <a:r>
                        <a:rPr lang="en-US" dirty="0" smtClean="0"/>
                        <a:t>/</a:t>
                      </a:r>
                    </a:p>
                    <a:p>
                      <a:r>
                        <a:rPr lang="en-US" dirty="0" smtClean="0"/>
                        <a:t>Mr. </a:t>
                      </a:r>
                      <a:r>
                        <a:rPr lang="en-US" dirty="0" err="1" smtClean="0"/>
                        <a:t>Tikam</a:t>
                      </a:r>
                      <a:r>
                        <a:rPr lang="en-US" dirty="0" smtClean="0"/>
                        <a:t> </a:t>
                      </a:r>
                      <a:r>
                        <a:rPr lang="en-US" dirty="0" err="1" smtClean="0"/>
                        <a:t>Lalchandraker</a:t>
                      </a:r>
                      <a:endParaRPr lang="en-US" dirty="0"/>
                    </a:p>
                  </a:txBody>
                  <a:tcPr/>
                </a:tc>
                <a:tc>
                  <a:txBody>
                    <a:bodyPr/>
                    <a:lstStyle/>
                    <a:p>
                      <a:r>
                        <a:rPr lang="en-US" dirty="0" smtClean="0"/>
                        <a:t>Govt. </a:t>
                      </a:r>
                      <a:r>
                        <a:rPr lang="en-US" dirty="0" err="1" smtClean="0"/>
                        <a:t>Chandulal</a:t>
                      </a:r>
                      <a:r>
                        <a:rPr lang="en-US" dirty="0" smtClean="0"/>
                        <a:t> </a:t>
                      </a:r>
                      <a:r>
                        <a:rPr lang="en-US" dirty="0" err="1" smtClean="0"/>
                        <a:t>Chandrakar</a:t>
                      </a:r>
                      <a:r>
                        <a:rPr lang="en-US" dirty="0" smtClean="0"/>
                        <a:t> Arts and Sciences College </a:t>
                      </a:r>
                      <a:r>
                        <a:rPr lang="en-US" dirty="0" err="1" smtClean="0"/>
                        <a:t>Patan</a:t>
                      </a:r>
                      <a:r>
                        <a:rPr lang="en-US" dirty="0" smtClean="0"/>
                        <a:t>,</a:t>
                      </a:r>
                      <a:r>
                        <a:rPr lang="en-US" baseline="0" dirty="0" smtClean="0"/>
                        <a:t> </a:t>
                      </a:r>
                      <a:r>
                        <a:rPr lang="en-US" baseline="0" dirty="0" err="1" smtClean="0"/>
                        <a:t>D</a:t>
                      </a:r>
                      <a:r>
                        <a:rPr lang="en-US" dirty="0" err="1" smtClean="0"/>
                        <a:t>urg</a:t>
                      </a:r>
                      <a:r>
                        <a:rPr lang="en-US" dirty="0" smtClean="0"/>
                        <a:t> .JBS Assistant Professor,</a:t>
                      </a:r>
                      <a:r>
                        <a:rPr lang="en-US" baseline="0" dirty="0" smtClean="0"/>
                        <a:t> </a:t>
                      </a:r>
                      <a:r>
                        <a:rPr lang="en-US" dirty="0" smtClean="0"/>
                        <a:t>6263864257</a:t>
                      </a:r>
                      <a:endParaRPr lang="en-US" dirty="0"/>
                    </a:p>
                  </a:txBody>
                  <a:tcPr/>
                </a:tc>
              </a:tr>
              <a:tr h="370840">
                <a:tc>
                  <a:txBody>
                    <a:bodyPr/>
                    <a:lstStyle/>
                    <a:p>
                      <a:r>
                        <a:rPr lang="en-US" dirty="0" err="1" smtClean="0"/>
                        <a:t>Daminee</a:t>
                      </a:r>
                      <a:r>
                        <a:rPr lang="en-US" dirty="0" smtClean="0"/>
                        <a:t>/</a:t>
                      </a:r>
                      <a:r>
                        <a:rPr lang="en-US" baseline="0" dirty="0" smtClean="0"/>
                        <a:t> </a:t>
                      </a:r>
                      <a:r>
                        <a:rPr lang="en-US" dirty="0" smtClean="0"/>
                        <a:t>Mr.</a:t>
                      </a:r>
                      <a:r>
                        <a:rPr lang="en-US" baseline="0" dirty="0" smtClean="0"/>
                        <a:t> </a:t>
                      </a:r>
                      <a:r>
                        <a:rPr lang="en-US" dirty="0" err="1" smtClean="0"/>
                        <a:t>Ramsahayak</a:t>
                      </a:r>
                      <a:endParaRPr lang="en-US" dirty="0"/>
                    </a:p>
                  </a:txBody>
                  <a:tcPr/>
                </a:tc>
                <a:tc>
                  <a:txBody>
                    <a:bodyPr/>
                    <a:lstStyle/>
                    <a:p>
                      <a:r>
                        <a:rPr lang="en-US" dirty="0" err="1" smtClean="0"/>
                        <a:t>Gyandip</a:t>
                      </a:r>
                      <a:r>
                        <a:rPr lang="en-US" dirty="0" smtClean="0"/>
                        <a:t> Higher Secondary School </a:t>
                      </a:r>
                      <a:r>
                        <a:rPr lang="en-US" dirty="0" err="1" smtClean="0"/>
                        <a:t>Gunderdehi</a:t>
                      </a:r>
                      <a:r>
                        <a:rPr lang="en-US" dirty="0" smtClean="0"/>
                        <a:t>,</a:t>
                      </a:r>
                      <a:r>
                        <a:rPr lang="en-US" baseline="0" dirty="0" smtClean="0"/>
                        <a:t> </a:t>
                      </a:r>
                      <a:r>
                        <a:rPr lang="en-US" dirty="0" smtClean="0"/>
                        <a:t>Private School Teacher,</a:t>
                      </a:r>
                      <a:r>
                        <a:rPr lang="en-US" baseline="0" dirty="0" smtClean="0"/>
                        <a:t> </a:t>
                      </a:r>
                      <a:r>
                        <a:rPr lang="en-US" dirty="0" smtClean="0"/>
                        <a:t>6264162883</a:t>
                      </a:r>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r>
            </a:tbl>
          </a:graphicData>
        </a:graphic>
      </p:graphicFrame>
      <p:pic>
        <p:nvPicPr>
          <p:cNvPr id="5" name="Picture 2" descr="C:\Users\dell01\Desktop\49.jpg"/>
          <p:cNvPicPr>
            <a:picLocks noChangeAspect="1" noChangeArrowheads="1"/>
          </p:cNvPicPr>
          <p:nvPr/>
        </p:nvPicPr>
        <p:blipFill>
          <a:blip r:embed="rId2" cstate="print"/>
          <a:srcRect/>
          <a:stretch>
            <a:fillRect/>
          </a:stretch>
        </p:blipFill>
        <p:spPr bwMode="auto">
          <a:xfrm rot="16200000">
            <a:off x="3372048" y="1961951"/>
            <a:ext cx="1104505" cy="1143001"/>
          </a:xfrm>
          <a:prstGeom prst="rect">
            <a:avLst/>
          </a:prstGeom>
          <a:noFill/>
        </p:spPr>
      </p:pic>
      <p:pic>
        <p:nvPicPr>
          <p:cNvPr id="6" name="Picture 2" descr="C:\Users\dell01\Desktop\34.jpg"/>
          <p:cNvPicPr>
            <a:picLocks noChangeAspect="1" noChangeArrowheads="1"/>
          </p:cNvPicPr>
          <p:nvPr/>
        </p:nvPicPr>
        <p:blipFill>
          <a:blip r:embed="rId3" cstate="print"/>
          <a:srcRect/>
          <a:stretch>
            <a:fillRect/>
          </a:stretch>
        </p:blipFill>
        <p:spPr bwMode="auto">
          <a:xfrm>
            <a:off x="3429000" y="3200400"/>
            <a:ext cx="1087636" cy="838200"/>
          </a:xfrm>
          <a:prstGeom prst="rect">
            <a:avLst/>
          </a:prstGeom>
          <a:noFill/>
        </p:spPr>
      </p:pic>
      <p:pic>
        <p:nvPicPr>
          <p:cNvPr id="7" name="Picture 2" descr="C:\Users\dell01\Desktop\25.jpg"/>
          <p:cNvPicPr>
            <a:picLocks noChangeAspect="1" noChangeArrowheads="1"/>
          </p:cNvPicPr>
          <p:nvPr/>
        </p:nvPicPr>
        <p:blipFill>
          <a:blip r:embed="rId4" cstate="print"/>
          <a:srcRect/>
          <a:stretch>
            <a:fillRect/>
          </a:stretch>
        </p:blipFill>
        <p:spPr bwMode="auto">
          <a:xfrm>
            <a:off x="3505200" y="4038600"/>
            <a:ext cx="914400" cy="8382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STUDENTS RESULT</a:t>
            </a:r>
            <a:endParaRPr lang="en-US" dirty="0">
              <a:solidFill>
                <a:srgbClr val="FFFF00"/>
              </a:solidFill>
            </a:endParaRPr>
          </a:p>
        </p:txBody>
      </p:sp>
      <p:graphicFrame>
        <p:nvGraphicFramePr>
          <p:cNvPr id="4" name="Content Placeholder 4"/>
          <p:cNvGraphicFramePr>
            <a:graphicFrameLocks noGrp="1"/>
          </p:cNvGraphicFramePr>
          <p:nvPr>
            <p:ph idx="1"/>
          </p:nvPr>
        </p:nvGraphicFramePr>
        <p:xfrm>
          <a:off x="381001" y="1981200"/>
          <a:ext cx="8153398" cy="2822773"/>
        </p:xfrm>
        <a:graphic>
          <a:graphicData uri="http://schemas.openxmlformats.org/drawingml/2006/table">
            <a:tbl>
              <a:tblPr firstRow="1" bandRow="1">
                <a:tableStyleId>{5C22544A-7EE6-4342-B048-85BDC9FD1C3A}</a:tableStyleId>
              </a:tblPr>
              <a:tblGrid>
                <a:gridCol w="1500273"/>
                <a:gridCol w="1500273"/>
                <a:gridCol w="1305793"/>
                <a:gridCol w="1282353"/>
                <a:gridCol w="1282353"/>
                <a:gridCol w="1282353"/>
              </a:tblGrid>
              <a:tr h="838200">
                <a:tc>
                  <a:txBody>
                    <a:bodyPr/>
                    <a:lstStyle/>
                    <a:p>
                      <a:pPr algn="ctr"/>
                      <a:endParaRPr lang="en-US" dirty="0" smtClean="0">
                        <a:solidFill>
                          <a:srgbClr val="FFFF00"/>
                        </a:solidFill>
                      </a:endParaRPr>
                    </a:p>
                    <a:p>
                      <a:pPr algn="ctr"/>
                      <a:r>
                        <a:rPr lang="en-US" dirty="0" smtClean="0">
                          <a:solidFill>
                            <a:srgbClr val="FFFF00"/>
                          </a:solidFill>
                        </a:rPr>
                        <a:t>2015-16</a:t>
                      </a:r>
                      <a:endParaRPr lang="en-US" dirty="0">
                        <a:solidFill>
                          <a:srgbClr val="FFFF00"/>
                        </a:solidFill>
                      </a:endParaRPr>
                    </a:p>
                  </a:txBody>
                  <a:tcPr/>
                </a:tc>
                <a:tc>
                  <a:txBody>
                    <a:bodyPr/>
                    <a:lstStyle/>
                    <a:p>
                      <a:pPr algn="ctr"/>
                      <a:endParaRPr lang="en-US" dirty="0" smtClean="0">
                        <a:solidFill>
                          <a:srgbClr val="FFFF00"/>
                        </a:solidFill>
                      </a:endParaRPr>
                    </a:p>
                    <a:p>
                      <a:pPr algn="ctr"/>
                      <a:r>
                        <a:rPr lang="en-US" dirty="0" smtClean="0">
                          <a:solidFill>
                            <a:srgbClr val="FFFF00"/>
                          </a:solidFill>
                        </a:rPr>
                        <a:t>2016-17</a:t>
                      </a:r>
                      <a:endParaRPr lang="en-US" dirty="0">
                        <a:solidFill>
                          <a:srgbClr val="FFFF00"/>
                        </a:solidFill>
                      </a:endParaRPr>
                    </a:p>
                  </a:txBody>
                  <a:tcPr/>
                </a:tc>
                <a:tc>
                  <a:txBody>
                    <a:bodyPr/>
                    <a:lstStyle/>
                    <a:p>
                      <a:pPr algn="ctr"/>
                      <a:endParaRPr lang="en-US" dirty="0" smtClean="0">
                        <a:solidFill>
                          <a:srgbClr val="FFFF00"/>
                        </a:solidFill>
                      </a:endParaRPr>
                    </a:p>
                    <a:p>
                      <a:pPr algn="ctr"/>
                      <a:r>
                        <a:rPr lang="en-US" dirty="0" smtClean="0">
                          <a:solidFill>
                            <a:srgbClr val="FFFF00"/>
                          </a:solidFill>
                        </a:rPr>
                        <a:t>2017-18</a:t>
                      </a:r>
                      <a:endParaRPr lang="en-US" dirty="0">
                        <a:solidFill>
                          <a:srgbClr val="FFFF00"/>
                        </a:solidFill>
                      </a:endParaRPr>
                    </a:p>
                  </a:txBody>
                  <a:tcPr/>
                </a:tc>
                <a:tc>
                  <a:txBody>
                    <a:bodyPr/>
                    <a:lstStyle/>
                    <a:p>
                      <a:pPr algn="ctr"/>
                      <a:endParaRPr lang="en-US" dirty="0" smtClean="0">
                        <a:solidFill>
                          <a:srgbClr val="FFFF00"/>
                        </a:solidFill>
                      </a:endParaRPr>
                    </a:p>
                    <a:p>
                      <a:pPr algn="ctr"/>
                      <a:r>
                        <a:rPr lang="en-US" dirty="0" smtClean="0">
                          <a:solidFill>
                            <a:srgbClr val="FFFF00"/>
                          </a:solidFill>
                        </a:rPr>
                        <a:t>2018-19</a:t>
                      </a:r>
                      <a:endParaRPr lang="en-US" dirty="0">
                        <a:solidFill>
                          <a:srgbClr val="FFFF00"/>
                        </a:solidFill>
                      </a:endParaRPr>
                    </a:p>
                  </a:txBody>
                  <a:tcPr/>
                </a:tc>
                <a:tc>
                  <a:txBody>
                    <a:bodyPr/>
                    <a:lstStyle/>
                    <a:p>
                      <a:pPr algn="ctr"/>
                      <a:endParaRPr lang="en-US" dirty="0" smtClean="0">
                        <a:solidFill>
                          <a:srgbClr val="FFFF00"/>
                        </a:solidFill>
                      </a:endParaRPr>
                    </a:p>
                    <a:p>
                      <a:pPr algn="ctr"/>
                      <a:r>
                        <a:rPr lang="en-US" dirty="0" smtClean="0">
                          <a:solidFill>
                            <a:srgbClr val="FFFF00"/>
                          </a:solidFill>
                        </a:rPr>
                        <a:t>2019-20</a:t>
                      </a:r>
                      <a:endParaRPr lang="en-US" dirty="0">
                        <a:solidFill>
                          <a:srgbClr val="FFFF00"/>
                        </a:solidFill>
                      </a:endParaRPr>
                    </a:p>
                  </a:txBody>
                  <a:tcPr>
                    <a:lnR w="12700" cap="flat" cmpd="sng" algn="ctr">
                      <a:solidFill>
                        <a:schemeClr val="tx1"/>
                      </a:solidFill>
                      <a:prstDash val="solid"/>
                      <a:round/>
                      <a:headEnd type="none" w="med" len="med"/>
                      <a:tailEnd type="none" w="med" len="med"/>
                    </a:lnR>
                  </a:tcPr>
                </a:tc>
                <a:tc>
                  <a:txBody>
                    <a:bodyPr/>
                    <a:lstStyle/>
                    <a:p>
                      <a:pPr algn="ctr"/>
                      <a:endParaRPr lang="en-US" dirty="0" smtClean="0">
                        <a:solidFill>
                          <a:srgbClr val="FFFF00"/>
                        </a:solidFill>
                      </a:endParaRPr>
                    </a:p>
                    <a:p>
                      <a:pPr algn="ctr"/>
                      <a:r>
                        <a:rPr lang="en-US" dirty="0" smtClean="0">
                          <a:solidFill>
                            <a:srgbClr val="FFFF00"/>
                          </a:solidFill>
                        </a:rPr>
                        <a:t>2020-21</a:t>
                      </a:r>
                      <a:endParaRPr lang="en-US" dirty="0">
                        <a:solidFill>
                          <a:srgbClr val="FFFF00"/>
                        </a:solidFill>
                      </a:endParaRPr>
                    </a:p>
                  </a:txBody>
                  <a:tcPr>
                    <a:lnL w="12700" cap="flat" cmpd="sng" algn="ctr">
                      <a:solidFill>
                        <a:schemeClr val="tx1"/>
                      </a:solidFill>
                      <a:prstDash val="solid"/>
                      <a:round/>
                      <a:headEnd type="none" w="med" len="med"/>
                      <a:tailEnd type="none" w="med" len="med"/>
                    </a:lnL>
                  </a:tcPr>
                </a:tc>
              </a:tr>
              <a:tr h="198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B.Sc.-III-23</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M.Sc.4-18</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B.Sc.-III-38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M.Sc.-4-19</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B.Sc.-III-44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M.Sc.-4-19</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B.Sc.-III-54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M.Sc.-4-17</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M.Sc.-4-20</a:t>
                      </a:r>
                    </a:p>
                    <a:p>
                      <a:endParaRPr 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B.Sc.-III-60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M.Sc.-4-</a:t>
                      </a: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Educational Tour on 27/04/2019</a:t>
            </a:r>
            <a:endParaRPr lang="en-US" dirty="0">
              <a:solidFill>
                <a:srgbClr val="FFFF00"/>
              </a:solidFill>
            </a:endParaRPr>
          </a:p>
        </p:txBody>
      </p:sp>
      <p:pic>
        <p:nvPicPr>
          <p:cNvPr id="4" name="Content Placeholder 3" descr="http://govtcccollegepatan.in/Facility/Department7_4.jpg"/>
          <p:cNvPicPr>
            <a:picLocks noGrp="1"/>
          </p:cNvPicPr>
          <p:nvPr>
            <p:ph idx="1"/>
          </p:nvPr>
        </p:nvPicPr>
        <p:blipFill>
          <a:blip r:embed="rId2"/>
          <a:stretch>
            <a:fillRect/>
          </a:stretch>
        </p:blipFill>
        <p:spPr bwMode="auto">
          <a:xfrm>
            <a:off x="1447800" y="1524000"/>
            <a:ext cx="6096000" cy="4572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STUDENTS’ VISIT TO </a:t>
            </a:r>
            <a:br>
              <a:rPr lang="en-US" dirty="0" smtClean="0">
                <a:solidFill>
                  <a:srgbClr val="FFFF00"/>
                </a:solidFill>
              </a:rPr>
            </a:br>
            <a:r>
              <a:rPr lang="en-US" dirty="0" smtClean="0">
                <a:solidFill>
                  <a:srgbClr val="FFFF00"/>
                </a:solidFill>
              </a:rPr>
              <a:t>THE COTTON CLOTH UNIT</a:t>
            </a:r>
            <a:endParaRPr lang="en-US" dirty="0">
              <a:solidFill>
                <a:srgbClr val="FFFF00"/>
              </a:solidFill>
            </a:endParaRPr>
          </a:p>
        </p:txBody>
      </p:sp>
      <p:pic>
        <p:nvPicPr>
          <p:cNvPr id="4" name="Content Placeholder 3" descr="http://govtcccollegepatan.in/Facility/Department7_5.jpg"/>
          <p:cNvPicPr>
            <a:picLocks noGrp="1"/>
          </p:cNvPicPr>
          <p:nvPr>
            <p:ph idx="1"/>
          </p:nvPr>
        </p:nvPicPr>
        <p:blipFill>
          <a:blip r:embed="rId2"/>
          <a:stretch>
            <a:fillRect/>
          </a:stretch>
        </p:blipFill>
        <p:spPr bwMode="auto">
          <a:xfrm>
            <a:off x="1524000" y="1668462"/>
            <a:ext cx="6096000" cy="457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An Educational Model Experiment</a:t>
            </a:r>
            <a:endParaRPr lang="en-US" dirty="0">
              <a:solidFill>
                <a:srgbClr val="FFFF00"/>
              </a:solidFill>
            </a:endParaRPr>
          </a:p>
        </p:txBody>
      </p:sp>
      <p:pic>
        <p:nvPicPr>
          <p:cNvPr id="4" name="Content Placeholder 3" descr="http://govtcccollegepatan.in/Facility/Department7_9.jpg"/>
          <p:cNvPicPr>
            <a:picLocks noGrp="1"/>
          </p:cNvPicPr>
          <p:nvPr>
            <p:ph idx="1"/>
          </p:nvPr>
        </p:nvPicPr>
        <p:blipFill>
          <a:blip r:embed="rId2"/>
          <a:stretch>
            <a:fillRect/>
          </a:stretch>
        </p:blipFill>
        <p:spPr bwMode="auto">
          <a:xfrm>
            <a:off x="2806303" y="1600200"/>
            <a:ext cx="3531394" cy="4708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Cultural activity by botanical society</a:t>
            </a:r>
            <a:endParaRPr lang="en-US" dirty="0"/>
          </a:p>
        </p:txBody>
      </p:sp>
      <p:pic>
        <p:nvPicPr>
          <p:cNvPr id="4" name="Content Placeholder 3" descr="http://govtcccollegepatan.in/Facility/Department7_12.jpg"/>
          <p:cNvPicPr>
            <a:picLocks noGrp="1"/>
          </p:cNvPicPr>
          <p:nvPr>
            <p:ph idx="1"/>
          </p:nvPr>
        </p:nvPicPr>
        <p:blipFill>
          <a:blip r:embed="rId2"/>
          <a:stretch>
            <a:fillRect/>
          </a:stretch>
        </p:blipFill>
        <p:spPr bwMode="auto">
          <a:xfrm>
            <a:off x="1524000" y="1668462"/>
            <a:ext cx="6096000" cy="4572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of new instruments</a:t>
            </a:r>
            <a:endParaRPr lang="en-US" dirty="0"/>
          </a:p>
        </p:txBody>
      </p:sp>
      <p:sp>
        <p:nvSpPr>
          <p:cNvPr id="3" name="Content Placeholder 2"/>
          <p:cNvSpPr>
            <a:spLocks noGrp="1"/>
          </p:cNvSpPr>
          <p:nvPr>
            <p:ph idx="1"/>
          </p:nvPr>
        </p:nvSpPr>
        <p:spPr/>
        <p:txBody>
          <a:bodyPr/>
          <a:lstStyle/>
          <a:p>
            <a:r>
              <a:rPr lang="en-US" dirty="0" smtClean="0"/>
              <a:t>Solar dryer for vegetables and fruits</a:t>
            </a:r>
            <a:endParaRPr lang="en-US" dirty="0"/>
          </a:p>
        </p:txBody>
      </p:sp>
      <p:pic>
        <p:nvPicPr>
          <p:cNvPr id="4" name="Picture 3" descr="http://govtcccollegepatan.in/Facility/Department7_8.jpg"/>
          <p:cNvPicPr/>
          <p:nvPr/>
        </p:nvPicPr>
        <p:blipFill>
          <a:blip r:embed="rId2"/>
          <a:srcRect/>
          <a:stretch>
            <a:fillRect/>
          </a:stretch>
        </p:blipFill>
        <p:spPr bwMode="auto">
          <a:xfrm>
            <a:off x="1524000" y="2286000"/>
            <a:ext cx="6096000" cy="4572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Plantation drive</a:t>
            </a:r>
            <a:endParaRPr lang="en-US" dirty="0"/>
          </a:p>
        </p:txBody>
      </p:sp>
      <p:pic>
        <p:nvPicPr>
          <p:cNvPr id="4" name="Content Placeholder 3" descr="http://govtcccollegepatan.in/Facility/Department7_1.jpg"/>
          <p:cNvPicPr>
            <a:picLocks noGrp="1"/>
          </p:cNvPicPr>
          <p:nvPr>
            <p:ph idx="1"/>
          </p:nvPr>
        </p:nvPicPr>
        <p:blipFill>
          <a:blip r:embed="rId2"/>
          <a:stretch>
            <a:fillRect/>
          </a:stretch>
        </p:blipFill>
        <p:spPr bwMode="auto">
          <a:xfrm>
            <a:off x="1432983" y="1600200"/>
            <a:ext cx="6278033" cy="4708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b="1" dirty="0" smtClean="0"/>
              <a:t>Vision</a:t>
            </a:r>
            <a:endParaRPr lang="en-US" dirty="0"/>
          </a:p>
        </p:txBody>
      </p:sp>
      <p:sp>
        <p:nvSpPr>
          <p:cNvPr id="3" name="Subtitle 2"/>
          <p:cNvSpPr>
            <a:spLocks noGrp="1"/>
          </p:cNvSpPr>
          <p:nvPr>
            <p:ph type="subTitle" idx="1"/>
          </p:nvPr>
        </p:nvSpPr>
        <p:spPr>
          <a:xfrm>
            <a:off x="1371600" y="1905000"/>
            <a:ext cx="6400800" cy="3733800"/>
          </a:xfrm>
        </p:spPr>
        <p:txBody>
          <a:bodyPr>
            <a:normAutofit/>
          </a:bodyPr>
          <a:lstStyle/>
          <a:p>
            <a:r>
              <a:rPr lang="en-US" dirty="0" smtClean="0"/>
              <a:t>To establish and to be recognized as a department of high standard in teaching and learnining of recent plant science based approaches and to enhance chances of employability of students.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effectLst/>
              </a:rPr>
              <a:t>MODELS PREPARED BY STUDENTS-1</a:t>
            </a:r>
            <a:endParaRPr lang="en-US" sz="2800" dirty="0">
              <a:solidFill>
                <a:srgbClr val="FFFF00"/>
              </a:solidFill>
              <a:effectLst/>
            </a:endParaRPr>
          </a:p>
        </p:txBody>
      </p:sp>
      <p:pic>
        <p:nvPicPr>
          <p:cNvPr id="4" name="Content Placeholder 3" descr="http://govtcccollegepatan.in/Facility/Department7_18.jpg"/>
          <p:cNvPicPr>
            <a:picLocks noGrp="1"/>
          </p:cNvPicPr>
          <p:nvPr>
            <p:ph idx="1"/>
          </p:nvPr>
        </p:nvPicPr>
        <p:blipFill>
          <a:blip r:embed="rId2"/>
          <a:srcRect/>
          <a:stretch>
            <a:fillRect/>
          </a:stretch>
        </p:blipFill>
        <p:spPr bwMode="auto">
          <a:xfrm>
            <a:off x="0" y="1371600"/>
            <a:ext cx="3657600" cy="4876800"/>
          </a:xfrm>
          <a:prstGeom prst="rect">
            <a:avLst/>
          </a:prstGeom>
          <a:noFill/>
          <a:ln w="9525">
            <a:noFill/>
            <a:miter lim="800000"/>
            <a:headEnd/>
            <a:tailEnd/>
          </a:ln>
        </p:spPr>
      </p:pic>
      <p:pic>
        <p:nvPicPr>
          <p:cNvPr id="5" name="Picture 4" descr="http://govtcccollegepatan.in/Facility/Department7_17.jpg"/>
          <p:cNvPicPr/>
          <p:nvPr/>
        </p:nvPicPr>
        <p:blipFill>
          <a:blip r:embed="rId3"/>
          <a:srcRect/>
          <a:stretch>
            <a:fillRect/>
          </a:stretch>
        </p:blipFill>
        <p:spPr bwMode="auto">
          <a:xfrm>
            <a:off x="3810000" y="1524000"/>
            <a:ext cx="4267200" cy="4572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effectLst/>
              </a:rPr>
              <a:t>MODELS PREPARED BY STUDENTS- 2</a:t>
            </a:r>
            <a:endParaRPr lang="en-US" sz="3200" dirty="0"/>
          </a:p>
        </p:txBody>
      </p:sp>
      <p:pic>
        <p:nvPicPr>
          <p:cNvPr id="4" name="Content Placeholder 3" descr="http://govtcccollegepatan.in/Facility/Department7_16.jpg"/>
          <p:cNvPicPr>
            <a:picLocks noGrp="1"/>
          </p:cNvPicPr>
          <p:nvPr>
            <p:ph idx="1"/>
          </p:nvPr>
        </p:nvPicPr>
        <p:blipFill>
          <a:blip r:embed="rId2"/>
          <a:srcRect/>
          <a:stretch>
            <a:fillRect/>
          </a:stretch>
        </p:blipFill>
        <p:spPr bwMode="auto">
          <a:xfrm>
            <a:off x="457200" y="1828800"/>
            <a:ext cx="3168972" cy="4525963"/>
          </a:xfrm>
          <a:prstGeom prst="rect">
            <a:avLst/>
          </a:prstGeom>
          <a:noFill/>
          <a:ln w="9525">
            <a:noFill/>
            <a:miter lim="800000"/>
            <a:headEnd/>
            <a:tailEnd/>
          </a:ln>
        </p:spPr>
      </p:pic>
      <p:pic>
        <p:nvPicPr>
          <p:cNvPr id="5" name="Picture 4" descr="http://govtcccollegepatan.in/Facility/Department7_20.jpg"/>
          <p:cNvPicPr/>
          <p:nvPr/>
        </p:nvPicPr>
        <p:blipFill>
          <a:blip r:embed="rId3"/>
          <a:srcRect/>
          <a:stretch>
            <a:fillRect/>
          </a:stretch>
        </p:blipFill>
        <p:spPr bwMode="auto">
          <a:xfrm>
            <a:off x="4495800" y="1752600"/>
            <a:ext cx="3124200" cy="4648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Mushroom Spawn Preparation</a:t>
            </a:r>
            <a:endParaRPr lang="en-US" dirty="0">
              <a:solidFill>
                <a:srgbClr val="FFFF00"/>
              </a:solidFill>
            </a:endParaRPr>
          </a:p>
        </p:txBody>
      </p:sp>
      <p:pic>
        <p:nvPicPr>
          <p:cNvPr id="4" name="Content Placeholder 3" descr="http://govtcccollegepatan.in/Facility/Department7_3.jpg"/>
          <p:cNvPicPr>
            <a:picLocks noGrp="1"/>
          </p:cNvPicPr>
          <p:nvPr>
            <p:ph idx="1"/>
          </p:nvPr>
        </p:nvPicPr>
        <p:blipFill>
          <a:blip r:embed="rId2"/>
          <a:stretch>
            <a:fillRect/>
          </a:stretch>
        </p:blipFill>
        <p:spPr bwMode="auto">
          <a:xfrm>
            <a:off x="457200" y="1954212"/>
            <a:ext cx="8229600" cy="4000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List of Books: </a:t>
            </a:r>
            <a:br>
              <a:rPr lang="en-US" dirty="0" smtClean="0">
                <a:solidFill>
                  <a:srgbClr val="FFFF00"/>
                </a:solidFill>
              </a:rPr>
            </a:br>
            <a:r>
              <a:rPr lang="en-US" dirty="0" smtClean="0">
                <a:solidFill>
                  <a:srgbClr val="FFFF00"/>
                </a:solidFill>
              </a:rPr>
              <a:t>Departmental PG Library</a:t>
            </a:r>
            <a:endParaRPr lang="en-US" dirty="0">
              <a:solidFill>
                <a:srgbClr val="FFFF00"/>
              </a:solidFill>
            </a:endParaRPr>
          </a:p>
        </p:txBody>
      </p:sp>
      <p:pic>
        <p:nvPicPr>
          <p:cNvPr id="1035" name="Picture 11" descr="G:\AAA-BOTANY\IMG_20210906_135250.jpg"/>
          <p:cNvPicPr>
            <a:picLocks noGrp="1" noChangeAspect="1" noChangeArrowheads="1"/>
          </p:cNvPicPr>
          <p:nvPr>
            <p:ph idx="1"/>
          </p:nvPr>
        </p:nvPicPr>
        <p:blipFill>
          <a:blip r:embed="rId2" cstate="print"/>
          <a:srcRect/>
          <a:stretch>
            <a:fillRect/>
          </a:stretch>
        </p:blipFill>
        <p:spPr bwMode="auto">
          <a:xfrm>
            <a:off x="2806303" y="1600200"/>
            <a:ext cx="3531394" cy="47085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PRESENTATIONS AND PROJECTS AND REPORTS BY STUDENTS</a:t>
            </a:r>
            <a:endParaRPr lang="en-US" dirty="0">
              <a:solidFill>
                <a:srgbClr val="FFFF00"/>
              </a:solidFill>
            </a:endParaRPr>
          </a:p>
        </p:txBody>
      </p:sp>
      <p:pic>
        <p:nvPicPr>
          <p:cNvPr id="2050" name="Picture 2" descr="G:\AAA-BOTANY\IMG_20210909_144410.jpg"/>
          <p:cNvPicPr>
            <a:picLocks noGrp="1" noChangeAspect="1" noChangeArrowheads="1"/>
          </p:cNvPicPr>
          <p:nvPr>
            <p:ph idx="1"/>
          </p:nvPr>
        </p:nvPicPr>
        <p:blipFill>
          <a:blip r:embed="rId2" cstate="print"/>
          <a:srcRect/>
          <a:stretch>
            <a:fillRect/>
          </a:stretch>
        </p:blipFill>
        <p:spPr bwMode="auto">
          <a:xfrm>
            <a:off x="1295400" y="1524000"/>
            <a:ext cx="3596216" cy="2590800"/>
          </a:xfrm>
          <a:prstGeom prst="rect">
            <a:avLst/>
          </a:prstGeom>
          <a:noFill/>
        </p:spPr>
      </p:pic>
      <p:pic>
        <p:nvPicPr>
          <p:cNvPr id="5" name="Picture 2" descr="G:\AAA-BOTANY\IMG_20210909_144426.jpg"/>
          <p:cNvPicPr>
            <a:picLocks noChangeAspect="1" noChangeArrowheads="1"/>
          </p:cNvPicPr>
          <p:nvPr/>
        </p:nvPicPr>
        <p:blipFill>
          <a:blip r:embed="rId3" cstate="print"/>
          <a:srcRect/>
          <a:stretch>
            <a:fillRect/>
          </a:stretch>
        </p:blipFill>
        <p:spPr bwMode="auto">
          <a:xfrm>
            <a:off x="5105400" y="1524000"/>
            <a:ext cx="3454400" cy="2590800"/>
          </a:xfrm>
          <a:prstGeom prst="rect">
            <a:avLst/>
          </a:prstGeom>
          <a:noFill/>
        </p:spPr>
      </p:pic>
      <p:pic>
        <p:nvPicPr>
          <p:cNvPr id="6" name="Picture 2" descr="G:\AAA-BOTANY\IMG_20210909_144454.jpg"/>
          <p:cNvPicPr>
            <a:picLocks noChangeAspect="1" noChangeArrowheads="1"/>
          </p:cNvPicPr>
          <p:nvPr/>
        </p:nvPicPr>
        <p:blipFill>
          <a:blip r:embed="rId4" cstate="print"/>
          <a:srcRect/>
          <a:stretch>
            <a:fillRect/>
          </a:stretch>
        </p:blipFill>
        <p:spPr bwMode="auto">
          <a:xfrm>
            <a:off x="1295400" y="4191000"/>
            <a:ext cx="3581400" cy="2514600"/>
          </a:xfrm>
          <a:prstGeom prst="rect">
            <a:avLst/>
          </a:prstGeom>
          <a:noFill/>
        </p:spPr>
      </p:pic>
      <p:pic>
        <p:nvPicPr>
          <p:cNvPr id="7" name="Picture 2" descr="G:\AAA-BOTANY\IMG_20210909_144506.jpg"/>
          <p:cNvPicPr>
            <a:picLocks noChangeAspect="1" noChangeArrowheads="1"/>
          </p:cNvPicPr>
          <p:nvPr/>
        </p:nvPicPr>
        <p:blipFill>
          <a:blip r:embed="rId5" cstate="print"/>
          <a:srcRect/>
          <a:stretch>
            <a:fillRect/>
          </a:stretch>
        </p:blipFill>
        <p:spPr bwMode="auto">
          <a:xfrm>
            <a:off x="5105400" y="4114800"/>
            <a:ext cx="3433233" cy="25749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PRESENT </a:t>
            </a:r>
            <a:r>
              <a:rPr lang="en-US" dirty="0" smtClean="0">
                <a:solidFill>
                  <a:srgbClr val="FFFF00"/>
                </a:solidFill>
              </a:rPr>
              <a:t>TIMETABLE </a:t>
            </a:r>
            <a:endParaRPr lang="en-US" dirty="0">
              <a:solidFill>
                <a:srgbClr val="FFFF00"/>
              </a:solidFill>
            </a:endParaRPr>
          </a:p>
        </p:txBody>
      </p:sp>
      <p:pic>
        <p:nvPicPr>
          <p:cNvPr id="6146" name="Picture 2" descr="G:\AAA-BOTANY\IMG_20210909_144538.jpg"/>
          <p:cNvPicPr>
            <a:picLocks noGrp="1" noChangeAspect="1" noChangeArrowheads="1"/>
          </p:cNvPicPr>
          <p:nvPr>
            <p:ph idx="1"/>
          </p:nvPr>
        </p:nvPicPr>
        <p:blipFill>
          <a:blip r:embed="rId2" cstate="print"/>
          <a:srcRect/>
          <a:stretch>
            <a:fillRect/>
          </a:stretch>
        </p:blipFill>
        <p:spPr bwMode="auto">
          <a:xfrm>
            <a:off x="1432983" y="1600200"/>
            <a:ext cx="6278033" cy="47085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UG- </a:t>
            </a:r>
            <a:r>
              <a:rPr lang="en-US" dirty="0" smtClean="0">
                <a:solidFill>
                  <a:srgbClr val="FFFF00"/>
                </a:solidFill>
              </a:rPr>
              <a:t>TIMETABLE</a:t>
            </a:r>
            <a:endParaRPr lang="en-US" dirty="0">
              <a:solidFill>
                <a:srgbClr val="FFFF00"/>
              </a:solidFill>
            </a:endParaRPr>
          </a:p>
        </p:txBody>
      </p:sp>
      <p:pic>
        <p:nvPicPr>
          <p:cNvPr id="8194" name="Picture 2" descr="G:\AAA-BOTANY\IMG_20210909_144830.jpg"/>
          <p:cNvPicPr>
            <a:picLocks noGrp="1" noChangeAspect="1" noChangeArrowheads="1"/>
          </p:cNvPicPr>
          <p:nvPr>
            <p:ph idx="1"/>
          </p:nvPr>
        </p:nvPicPr>
        <p:blipFill>
          <a:blip r:embed="rId2" cstate="print"/>
          <a:srcRect/>
          <a:stretch>
            <a:fillRect/>
          </a:stretch>
        </p:blipFill>
        <p:spPr bwMode="auto">
          <a:xfrm>
            <a:off x="228600" y="1371600"/>
            <a:ext cx="8610599" cy="5257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 CERTIFICATE FROM STUDENT PLACED AFTER PG IN BOTANY</a:t>
            </a:r>
            <a:endParaRPr lang="en-US" dirty="0">
              <a:solidFill>
                <a:srgbClr val="FFFF00"/>
              </a:solidFill>
            </a:endParaRPr>
          </a:p>
        </p:txBody>
      </p:sp>
      <p:pic>
        <p:nvPicPr>
          <p:cNvPr id="8194" name="Picture 2" descr="C:\Users\user\Downloads\WhatsApp Image 2021-09-06 at 13.12.09 (4).jpeg"/>
          <p:cNvPicPr>
            <a:picLocks noGrp="1" noChangeAspect="1" noChangeArrowheads="1"/>
          </p:cNvPicPr>
          <p:nvPr>
            <p:ph idx="1"/>
          </p:nvPr>
        </p:nvPicPr>
        <p:blipFill>
          <a:blip r:embed="rId2"/>
          <a:srcRect/>
          <a:stretch>
            <a:fillRect/>
          </a:stretch>
        </p:blipFill>
        <p:spPr bwMode="auto">
          <a:xfrm>
            <a:off x="914400" y="1600200"/>
            <a:ext cx="7315199" cy="47085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ALUMNI OF THE DEPARTMENT</a:t>
            </a:r>
            <a:endParaRPr lang="en-US" dirty="0">
              <a:solidFill>
                <a:srgbClr val="FFFF00"/>
              </a:solidFill>
            </a:endParaRPr>
          </a:p>
        </p:txBody>
      </p:sp>
      <p:pic>
        <p:nvPicPr>
          <p:cNvPr id="16386" name="Picture 2" descr="C:\Users\user\Downloads\WhatsApp Image 2021-09-06 at 13.12.10 (3).jpeg"/>
          <p:cNvPicPr>
            <a:picLocks noGrp="1" noChangeAspect="1" noChangeArrowheads="1"/>
          </p:cNvPicPr>
          <p:nvPr>
            <p:ph idx="1"/>
          </p:nvPr>
        </p:nvPicPr>
        <p:blipFill>
          <a:blip r:embed="rId2"/>
          <a:srcRect/>
          <a:stretch>
            <a:fillRect/>
          </a:stretch>
        </p:blipFill>
        <p:spPr bwMode="auto">
          <a:xfrm>
            <a:off x="381000" y="1600200"/>
            <a:ext cx="8001000" cy="47085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DATA: ALUMNI OF </a:t>
            </a:r>
            <a:br>
              <a:rPr lang="en-US" dirty="0" smtClean="0">
                <a:solidFill>
                  <a:srgbClr val="FFFF00"/>
                </a:solidFill>
              </a:rPr>
            </a:br>
            <a:r>
              <a:rPr lang="en-US" dirty="0" smtClean="0">
                <a:solidFill>
                  <a:srgbClr val="FFFF00"/>
                </a:solidFill>
              </a:rPr>
              <a:t>THE DEPARTMENT </a:t>
            </a:r>
            <a:endParaRPr lang="en-US" dirty="0">
              <a:solidFill>
                <a:srgbClr val="FFFF00"/>
              </a:solidFill>
            </a:endParaRPr>
          </a:p>
        </p:txBody>
      </p:sp>
      <p:pic>
        <p:nvPicPr>
          <p:cNvPr id="20482" name="Picture 2" descr="C:\Users\user\Downloads\WhatsApp Image 2021-09-06 at 13.34.07.jpeg"/>
          <p:cNvPicPr>
            <a:picLocks noGrp="1" noChangeAspect="1" noChangeArrowheads="1"/>
          </p:cNvPicPr>
          <p:nvPr>
            <p:ph idx="1"/>
          </p:nvPr>
        </p:nvPicPr>
        <p:blipFill>
          <a:blip r:embed="rId2"/>
          <a:srcRect/>
          <a:stretch>
            <a:fillRect/>
          </a:stretch>
        </p:blipFill>
        <p:spPr bwMode="auto">
          <a:xfrm>
            <a:off x="2806303" y="1600200"/>
            <a:ext cx="3531394" cy="47085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MISSION</a:t>
            </a:r>
            <a:endParaRPr lang="en-US" dirty="0"/>
          </a:p>
        </p:txBody>
      </p:sp>
      <p:sp>
        <p:nvSpPr>
          <p:cNvPr id="3" name="Content Placeholder 2"/>
          <p:cNvSpPr>
            <a:spLocks noGrp="1"/>
          </p:cNvSpPr>
          <p:nvPr>
            <p:ph idx="1"/>
          </p:nvPr>
        </p:nvSpPr>
        <p:spPr/>
        <p:txBody>
          <a:bodyPr/>
          <a:lstStyle/>
          <a:p>
            <a:pPr algn="just"/>
            <a:r>
              <a:rPr lang="en-US" dirty="0" smtClean="0"/>
              <a:t>In order to prepare mechanism for fulfillment of vision and goals, Group discussion and debate based approach should be incorporated along with regular teaching. </a:t>
            </a:r>
          </a:p>
          <a:p>
            <a:r>
              <a:rPr lang="en-US" dirty="0" smtClean="0"/>
              <a:t>To make students updated in the field of  employability, soft skill development workshops are to be introduced.</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ALUMNI OF THE DEPARTMENT</a:t>
            </a:r>
            <a:endParaRPr lang="en-US" dirty="0">
              <a:solidFill>
                <a:srgbClr val="FFFF00"/>
              </a:solidFill>
            </a:endParaRPr>
          </a:p>
        </p:txBody>
      </p:sp>
      <p:pic>
        <p:nvPicPr>
          <p:cNvPr id="17410" name="Picture 2" descr="C:\Users\user\Downloads\WhatsApp Image 2021-09-06 at 13.12.10 (4).jpeg"/>
          <p:cNvPicPr>
            <a:picLocks noGrp="1" noChangeAspect="1" noChangeArrowheads="1"/>
          </p:cNvPicPr>
          <p:nvPr>
            <p:ph idx="1"/>
          </p:nvPr>
        </p:nvPicPr>
        <p:blipFill>
          <a:blip r:embed="rId2"/>
          <a:srcRect/>
          <a:stretch>
            <a:fillRect/>
          </a:stretch>
        </p:blipFill>
        <p:spPr bwMode="auto">
          <a:xfrm>
            <a:off x="2806303" y="1600200"/>
            <a:ext cx="3531394" cy="47085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r>
              <a:rPr lang="en-US" dirty="0" smtClean="0">
                <a:solidFill>
                  <a:srgbClr val="FF0000"/>
                </a:solidFill>
              </a:rPr>
              <a:t>PRESENTATION</a:t>
            </a:r>
            <a:r>
              <a:rPr lang="en-US" dirty="0" smtClean="0"/>
              <a:t> </a:t>
            </a:r>
            <a:r>
              <a:rPr lang="en-US" dirty="0" smtClean="0">
                <a:solidFill>
                  <a:srgbClr val="FF0000"/>
                </a:solidFill>
              </a:rPr>
              <a:t>OF</a:t>
            </a:r>
            <a:r>
              <a:rPr lang="en-US" dirty="0" smtClean="0"/>
              <a:t> </a:t>
            </a:r>
            <a:br>
              <a:rPr lang="en-US" dirty="0" smtClean="0"/>
            </a:br>
            <a:r>
              <a:rPr lang="en-US" dirty="0" smtClean="0">
                <a:solidFill>
                  <a:srgbClr val="FFFF00"/>
                </a:solidFill>
              </a:rPr>
              <a:t>CAREER COUSELLING </a:t>
            </a:r>
            <a:br>
              <a:rPr lang="en-US" dirty="0" smtClean="0">
                <a:solidFill>
                  <a:srgbClr val="FFFF00"/>
                </a:solidFill>
              </a:rPr>
            </a:br>
            <a:r>
              <a:rPr lang="en-US" dirty="0" smtClean="0">
                <a:solidFill>
                  <a:srgbClr val="FFFF00"/>
                </a:solidFill>
              </a:rPr>
              <a:t>UNIT</a:t>
            </a:r>
            <a:endParaRPr lang="en-US" dirty="0">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smtClean="0">
                <a:solidFill>
                  <a:srgbClr val="FFFF00"/>
                </a:solidFill>
              </a:rPr>
              <a:t>Vision</a:t>
            </a:r>
            <a:endParaRPr lang="en-US" dirty="0">
              <a:solidFill>
                <a:srgbClr val="FFFF00"/>
              </a:solidFill>
            </a:endParaRPr>
          </a:p>
        </p:txBody>
      </p:sp>
      <p:sp>
        <p:nvSpPr>
          <p:cNvPr id="3" name="Subtitle 2"/>
          <p:cNvSpPr>
            <a:spLocks noGrp="1"/>
          </p:cNvSpPr>
          <p:nvPr>
            <p:ph type="subTitle" idx="1"/>
          </p:nvPr>
        </p:nvSpPr>
        <p:spPr>
          <a:xfrm>
            <a:off x="1371600" y="1905000"/>
            <a:ext cx="6400800" cy="3733800"/>
          </a:xfrm>
        </p:spPr>
        <p:txBody>
          <a:bodyPr>
            <a:normAutofit fontScale="92500"/>
          </a:bodyPr>
          <a:lstStyle/>
          <a:p>
            <a:r>
              <a:rPr lang="en-US" dirty="0" smtClean="0"/>
              <a:t>To create and facilitate the employability opportunities for students as well as non permanent staff.</a:t>
            </a:r>
          </a:p>
          <a:p>
            <a:endParaRPr lang="en-US" dirty="0" smtClean="0"/>
          </a:p>
          <a:p>
            <a:r>
              <a:rPr lang="en-US" sz="3600" dirty="0" smtClean="0">
                <a:solidFill>
                  <a:srgbClr val="FFFF00"/>
                </a:solidFill>
              </a:rPr>
              <a:t>FUTURE PLAN</a:t>
            </a:r>
          </a:p>
          <a:p>
            <a:r>
              <a:rPr lang="en-US" dirty="0" smtClean="0"/>
              <a:t>To establish MOU with HR company/companies or organizations such as coaching Centers and schools etc.</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MISSION</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To use ICT as maximum inception method for organizing the Guest lecturers from various professionals.</a:t>
            </a:r>
          </a:p>
          <a:p>
            <a:r>
              <a:rPr lang="en-US" dirty="0" smtClean="0">
                <a:solidFill>
                  <a:srgbClr val="FFFF00"/>
                </a:solidFill>
              </a:rPr>
              <a:t>To assist students in their career awareness and provides information that helps the students to give a direction to their aspirations and interests. </a:t>
            </a:r>
          </a:p>
          <a:p>
            <a:r>
              <a:rPr lang="en-US" dirty="0" smtClean="0">
                <a:solidFill>
                  <a:srgbClr val="FFFF00"/>
                </a:solidFill>
              </a:rPr>
              <a:t>The College believes in timely </a:t>
            </a:r>
            <a:r>
              <a:rPr lang="en-US" dirty="0" smtClean="0">
                <a:solidFill>
                  <a:srgbClr val="FFFF00"/>
                </a:solidFill>
              </a:rPr>
              <a:t>counseling </a:t>
            </a:r>
            <a:r>
              <a:rPr lang="en-US" dirty="0" smtClean="0">
                <a:solidFill>
                  <a:srgbClr val="FFFF00"/>
                </a:solidFill>
              </a:rPr>
              <a:t>that enhances the students to compete with the forthcoming challenges in Life.</a:t>
            </a:r>
          </a:p>
          <a:p>
            <a:r>
              <a:rPr lang="en-US" dirty="0" smtClean="0">
                <a:solidFill>
                  <a:srgbClr val="FFFF00"/>
                </a:solidFill>
              </a:rPr>
              <a:t> Interactive sessions by the eminent persons are conducted.</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FFFF00"/>
                </a:solidFill>
              </a:rPr>
              <a:t>PROGRAMS ORGANIZED-1</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228601" y="1219201"/>
          <a:ext cx="8610600" cy="5473243"/>
        </p:xfrm>
        <a:graphic>
          <a:graphicData uri="http://schemas.openxmlformats.org/drawingml/2006/table">
            <a:tbl>
              <a:tblPr firstRow="1" bandRow="1">
                <a:tableStyleId>{5C22544A-7EE6-4342-B048-85BDC9FD1C3A}</a:tableStyleId>
              </a:tblPr>
              <a:tblGrid>
                <a:gridCol w="717550"/>
                <a:gridCol w="2551289"/>
                <a:gridCol w="2551289"/>
                <a:gridCol w="2790472"/>
              </a:tblGrid>
              <a:tr h="842211">
                <a:tc>
                  <a:txBody>
                    <a:bodyPr/>
                    <a:lstStyle/>
                    <a:p>
                      <a:pPr marL="0" marR="0" algn="ctr">
                        <a:lnSpc>
                          <a:spcPct val="115000"/>
                        </a:lnSpc>
                        <a:spcBef>
                          <a:spcPts val="0"/>
                        </a:spcBef>
                        <a:spcAft>
                          <a:spcPts val="0"/>
                        </a:spcAft>
                      </a:pPr>
                      <a:r>
                        <a:rPr lang="en-US" sz="1400" b="1" dirty="0" smtClean="0">
                          <a:solidFill>
                            <a:srgbClr val="FF0000"/>
                          </a:solidFill>
                          <a:latin typeface="Calibri"/>
                          <a:ea typeface="Calibri"/>
                          <a:cs typeface="Mangal"/>
                        </a:rPr>
                        <a:t>S.NO.</a:t>
                      </a:r>
                      <a:endParaRPr lang="en-US" sz="1400" b="1" dirty="0">
                        <a:solidFill>
                          <a:srgbClr val="FF0000"/>
                        </a:solidFill>
                        <a:latin typeface="Calibri"/>
                        <a:ea typeface="Calibri"/>
                        <a:cs typeface="Mangal"/>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FF0000"/>
                          </a:solidFill>
                          <a:latin typeface="Calibri"/>
                          <a:ea typeface="Calibri"/>
                          <a:cs typeface="Mangal"/>
                        </a:rPr>
                        <a:t>TITLE OF THE PROGRAMME ORGANIZED</a:t>
                      </a:r>
                      <a:endParaRPr lang="en-US" sz="1400" b="1" dirty="0">
                        <a:solidFill>
                          <a:srgbClr val="FF0000"/>
                        </a:solidFill>
                        <a:latin typeface="Calibri"/>
                        <a:ea typeface="Calibri"/>
                        <a:cs typeface="Mangal"/>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FF0000"/>
                          </a:solidFill>
                          <a:latin typeface="Calibri"/>
                          <a:ea typeface="Calibri"/>
                          <a:cs typeface="Mangal"/>
                        </a:rPr>
                        <a:t>NAME OF GUEST FACULTY/</a:t>
                      </a:r>
                    </a:p>
                    <a:p>
                      <a:pPr marL="0" marR="0" algn="ctr">
                        <a:lnSpc>
                          <a:spcPct val="115000"/>
                        </a:lnSpc>
                        <a:spcBef>
                          <a:spcPts val="0"/>
                        </a:spcBef>
                        <a:spcAft>
                          <a:spcPts val="0"/>
                        </a:spcAft>
                      </a:pPr>
                      <a:r>
                        <a:rPr lang="en-US" sz="1400" b="1" dirty="0" smtClean="0">
                          <a:solidFill>
                            <a:srgbClr val="FF0000"/>
                          </a:solidFill>
                          <a:latin typeface="Calibri"/>
                          <a:ea typeface="Calibri"/>
                          <a:cs typeface="Mangal"/>
                        </a:rPr>
                        <a:t>WORKING BODY</a:t>
                      </a:r>
                      <a:endParaRPr lang="en-US" sz="1400" b="1" dirty="0">
                        <a:solidFill>
                          <a:srgbClr val="FF0000"/>
                        </a:solidFill>
                        <a:latin typeface="Calibri"/>
                        <a:ea typeface="Calibri"/>
                        <a:cs typeface="Mangal"/>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FF0000"/>
                          </a:solidFill>
                          <a:latin typeface="Calibri"/>
                          <a:ea typeface="Calibri"/>
                          <a:cs typeface="Mangal"/>
                        </a:rPr>
                        <a:t>DATE OF EXECUTION</a:t>
                      </a:r>
                    </a:p>
                    <a:p>
                      <a:pPr marL="0" marR="0" algn="ctr">
                        <a:lnSpc>
                          <a:spcPct val="115000"/>
                        </a:lnSpc>
                        <a:spcBef>
                          <a:spcPts val="0"/>
                        </a:spcBef>
                        <a:spcAft>
                          <a:spcPts val="0"/>
                        </a:spcAft>
                      </a:pPr>
                      <a:r>
                        <a:rPr lang="en-US" sz="1400" b="1" dirty="0" smtClean="0">
                          <a:solidFill>
                            <a:srgbClr val="FF0000"/>
                          </a:solidFill>
                          <a:latin typeface="Calibri"/>
                          <a:ea typeface="Calibri"/>
                          <a:cs typeface="Mangal"/>
                        </a:rPr>
                        <a:t>AND NUMBER OF STUDENTS </a:t>
                      </a:r>
                    </a:p>
                    <a:p>
                      <a:pPr marL="0" marR="0" algn="ctr">
                        <a:lnSpc>
                          <a:spcPct val="115000"/>
                        </a:lnSpc>
                        <a:spcBef>
                          <a:spcPts val="0"/>
                        </a:spcBef>
                        <a:spcAft>
                          <a:spcPts val="0"/>
                        </a:spcAft>
                      </a:pPr>
                      <a:r>
                        <a:rPr lang="en-US" sz="1400" b="1" dirty="0" smtClean="0">
                          <a:solidFill>
                            <a:srgbClr val="FF0000"/>
                          </a:solidFill>
                          <a:latin typeface="Calibri"/>
                          <a:ea typeface="Calibri"/>
                          <a:cs typeface="Mangal"/>
                        </a:rPr>
                        <a:t>BENEFITTED</a:t>
                      </a:r>
                      <a:endParaRPr lang="en-US" sz="1400" b="1" dirty="0">
                        <a:solidFill>
                          <a:srgbClr val="FF0000"/>
                        </a:solidFill>
                        <a:latin typeface="Calibri"/>
                        <a:ea typeface="Calibri"/>
                        <a:cs typeface="Mangal"/>
                      </a:endParaRPr>
                    </a:p>
                  </a:txBody>
                  <a:tcPr marL="68580" marR="68580" marT="0" marB="0"/>
                </a:tc>
              </a:tr>
              <a:tr h="1122946">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1</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PREPARATION OF COMPETITIVE EXAMS</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ABHISHEK ROY</a:t>
                      </a:r>
                    </a:p>
                    <a:p>
                      <a:pPr marL="0" marR="0">
                        <a:lnSpc>
                          <a:spcPct val="115000"/>
                        </a:lnSpc>
                        <a:spcBef>
                          <a:spcPts val="0"/>
                        </a:spcBef>
                        <a:spcAft>
                          <a:spcPts val="0"/>
                        </a:spcAft>
                      </a:pPr>
                      <a:r>
                        <a:rPr lang="en-US" sz="1400" b="1" dirty="0" smtClean="0">
                          <a:solidFill>
                            <a:srgbClr val="FF0000"/>
                          </a:solidFill>
                          <a:latin typeface="Calibri"/>
                          <a:ea typeface="Calibri"/>
                          <a:cs typeface="Mangal"/>
                        </a:rPr>
                        <a:t>(ABS GROUP)</a:t>
                      </a:r>
                    </a:p>
                    <a:p>
                      <a:pPr marL="0" marR="0">
                        <a:lnSpc>
                          <a:spcPct val="115000"/>
                        </a:lnSpc>
                        <a:spcBef>
                          <a:spcPts val="0"/>
                        </a:spcBef>
                        <a:spcAft>
                          <a:spcPts val="0"/>
                        </a:spcAft>
                      </a:pPr>
                      <a:r>
                        <a:rPr lang="en-US" sz="1400" b="1" dirty="0" smtClean="0">
                          <a:solidFill>
                            <a:srgbClr val="FF0000"/>
                          </a:solidFill>
                          <a:latin typeface="Calibri"/>
                          <a:ea typeface="Calibri"/>
                          <a:cs typeface="Mangal"/>
                        </a:rPr>
                        <a:t>PRAKASH PALIWAL</a:t>
                      </a:r>
                    </a:p>
                    <a:p>
                      <a:pPr marL="0" marR="0">
                        <a:lnSpc>
                          <a:spcPct val="115000"/>
                        </a:lnSpc>
                        <a:spcBef>
                          <a:spcPts val="0"/>
                        </a:spcBef>
                        <a:spcAft>
                          <a:spcPts val="0"/>
                        </a:spcAft>
                      </a:pPr>
                      <a:r>
                        <a:rPr lang="en-US" sz="1400" b="1" dirty="0" smtClean="0">
                          <a:solidFill>
                            <a:srgbClr val="FF0000"/>
                          </a:solidFill>
                          <a:latin typeface="Calibri"/>
                          <a:ea typeface="Calibri"/>
                          <a:cs typeface="Mangal"/>
                        </a:rPr>
                        <a:t>(RAMA COACHING)</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27.11.2018</a:t>
                      </a:r>
                    </a:p>
                    <a:p>
                      <a:pPr marL="0" marR="0">
                        <a:lnSpc>
                          <a:spcPct val="115000"/>
                        </a:lnSpc>
                        <a:spcBef>
                          <a:spcPts val="0"/>
                        </a:spcBef>
                        <a:spcAft>
                          <a:spcPts val="0"/>
                        </a:spcAft>
                      </a:pPr>
                      <a:r>
                        <a:rPr lang="en-US" sz="1400" b="1" dirty="0" smtClean="0">
                          <a:solidFill>
                            <a:srgbClr val="FF0000"/>
                          </a:solidFill>
                          <a:latin typeface="Calibri"/>
                          <a:ea typeface="Calibri"/>
                          <a:cs typeface="Mangal"/>
                        </a:rPr>
                        <a:t>-82 STUDENTS</a:t>
                      </a:r>
                      <a:endParaRPr lang="en-US" sz="1400" b="1" dirty="0">
                        <a:solidFill>
                          <a:srgbClr val="FF0000"/>
                        </a:solidFill>
                        <a:latin typeface="Calibri"/>
                        <a:ea typeface="Calibri"/>
                        <a:cs typeface="Mangal"/>
                      </a:endParaRPr>
                    </a:p>
                  </a:txBody>
                  <a:tcPr marL="68580" marR="68580" marT="0" marB="0"/>
                </a:tc>
              </a:tr>
              <a:tr h="1122946">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2</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WORKSHOP ON FSSAI</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SOUMALYA BANERJEE</a:t>
                      </a:r>
                    </a:p>
                    <a:p>
                      <a:pPr marL="0" marR="0">
                        <a:lnSpc>
                          <a:spcPct val="115000"/>
                        </a:lnSpc>
                        <a:spcBef>
                          <a:spcPts val="0"/>
                        </a:spcBef>
                        <a:spcAft>
                          <a:spcPts val="0"/>
                        </a:spcAft>
                      </a:pPr>
                      <a:r>
                        <a:rPr lang="en-US" sz="1400" b="1" dirty="0" smtClean="0">
                          <a:solidFill>
                            <a:srgbClr val="FF0000"/>
                          </a:solidFill>
                          <a:latin typeface="Calibri"/>
                          <a:ea typeface="Calibri"/>
                          <a:cs typeface="Mangal"/>
                        </a:rPr>
                        <a:t>NITIN SINGHANIA</a:t>
                      </a:r>
                    </a:p>
                    <a:p>
                      <a:pPr marL="0" marR="0">
                        <a:lnSpc>
                          <a:spcPct val="115000"/>
                        </a:lnSpc>
                        <a:spcBef>
                          <a:spcPts val="0"/>
                        </a:spcBef>
                        <a:spcAft>
                          <a:spcPts val="0"/>
                        </a:spcAft>
                      </a:pPr>
                      <a:r>
                        <a:rPr lang="en-US" sz="1400" b="1" dirty="0" smtClean="0">
                          <a:solidFill>
                            <a:srgbClr val="FF0000"/>
                          </a:solidFill>
                          <a:latin typeface="Calibri"/>
                          <a:ea typeface="Calibri"/>
                          <a:cs typeface="Mangal"/>
                        </a:rPr>
                        <a:t>(HEALTH DEPTT.</a:t>
                      </a:r>
                    </a:p>
                    <a:p>
                      <a:pPr marL="0" marR="0">
                        <a:lnSpc>
                          <a:spcPct val="115000"/>
                        </a:lnSpc>
                        <a:spcBef>
                          <a:spcPts val="0"/>
                        </a:spcBef>
                        <a:spcAft>
                          <a:spcPts val="0"/>
                        </a:spcAft>
                      </a:pPr>
                      <a:r>
                        <a:rPr lang="en-US" sz="1400" b="1" dirty="0" smtClean="0">
                          <a:solidFill>
                            <a:srgbClr val="FF0000"/>
                          </a:solidFill>
                          <a:latin typeface="Calibri"/>
                          <a:ea typeface="Calibri"/>
                          <a:cs typeface="Mangal"/>
                        </a:rPr>
                        <a:t>CENTRAL GOVT.)</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04.12.2018</a:t>
                      </a:r>
                    </a:p>
                    <a:p>
                      <a:pPr marL="0" marR="0">
                        <a:lnSpc>
                          <a:spcPct val="115000"/>
                        </a:lnSpc>
                        <a:spcBef>
                          <a:spcPts val="0"/>
                        </a:spcBef>
                        <a:spcAft>
                          <a:spcPts val="0"/>
                        </a:spcAft>
                      </a:pPr>
                      <a:r>
                        <a:rPr lang="en-US" sz="1400" b="1" dirty="0" smtClean="0">
                          <a:solidFill>
                            <a:srgbClr val="FF0000"/>
                          </a:solidFill>
                          <a:latin typeface="Calibri"/>
                          <a:ea typeface="Calibri"/>
                          <a:cs typeface="Mangal"/>
                        </a:rPr>
                        <a:t>-73 STUDENTS</a:t>
                      </a:r>
                      <a:endParaRPr lang="en-US" sz="1400" b="1" dirty="0">
                        <a:solidFill>
                          <a:srgbClr val="FF0000"/>
                        </a:solidFill>
                        <a:latin typeface="Calibri"/>
                        <a:ea typeface="Calibri"/>
                        <a:cs typeface="Mangal"/>
                      </a:endParaRPr>
                    </a:p>
                  </a:txBody>
                  <a:tcPr marL="68580" marR="68580" marT="0" marB="0"/>
                </a:tc>
              </a:tr>
              <a:tr h="842211">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3</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SBI LIFE-CAREERS AND JOB PLACEMENT</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ABHISHEK SINHA</a:t>
                      </a:r>
                    </a:p>
                    <a:p>
                      <a:pPr marL="0" marR="0">
                        <a:lnSpc>
                          <a:spcPct val="115000"/>
                        </a:lnSpc>
                        <a:spcBef>
                          <a:spcPts val="0"/>
                        </a:spcBef>
                        <a:spcAft>
                          <a:spcPts val="0"/>
                        </a:spcAft>
                      </a:pPr>
                      <a:r>
                        <a:rPr lang="en-US" sz="1400" b="1" dirty="0" smtClean="0">
                          <a:solidFill>
                            <a:srgbClr val="FF0000"/>
                          </a:solidFill>
                          <a:latin typeface="Calibri"/>
                          <a:ea typeface="Calibri"/>
                          <a:cs typeface="Mangal"/>
                        </a:rPr>
                        <a:t>VIVEK JAIN</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13.12.2018</a:t>
                      </a:r>
                    </a:p>
                    <a:p>
                      <a:pPr marL="0" marR="0">
                        <a:lnSpc>
                          <a:spcPct val="115000"/>
                        </a:lnSpc>
                        <a:spcBef>
                          <a:spcPts val="0"/>
                        </a:spcBef>
                        <a:spcAft>
                          <a:spcPts val="0"/>
                        </a:spcAft>
                      </a:pPr>
                      <a:r>
                        <a:rPr lang="en-US" sz="1400" b="1" dirty="0" smtClean="0">
                          <a:solidFill>
                            <a:srgbClr val="FF0000"/>
                          </a:solidFill>
                          <a:latin typeface="Calibri"/>
                          <a:ea typeface="Calibri"/>
                          <a:cs typeface="Mangal"/>
                        </a:rPr>
                        <a:t>-67 STUDENTS</a:t>
                      </a:r>
                    </a:p>
                    <a:p>
                      <a:pPr marL="0" marR="0">
                        <a:lnSpc>
                          <a:spcPct val="115000"/>
                        </a:lnSpc>
                        <a:spcBef>
                          <a:spcPts val="0"/>
                        </a:spcBef>
                        <a:spcAft>
                          <a:spcPts val="0"/>
                        </a:spcAft>
                      </a:pPr>
                      <a:r>
                        <a:rPr lang="en-US" sz="1400" b="1" dirty="0" smtClean="0">
                          <a:solidFill>
                            <a:srgbClr val="FF0000"/>
                          </a:solidFill>
                          <a:latin typeface="Calibri"/>
                          <a:ea typeface="Calibri"/>
                          <a:cs typeface="Mangal"/>
                        </a:rPr>
                        <a:t>15 SELECTED FOR INTERVIEW</a:t>
                      </a:r>
                      <a:endParaRPr lang="en-US" sz="1400" b="1" dirty="0">
                        <a:solidFill>
                          <a:srgbClr val="FF0000"/>
                        </a:solidFill>
                        <a:latin typeface="Calibri"/>
                        <a:ea typeface="Calibri"/>
                        <a:cs typeface="Mangal"/>
                      </a:endParaRPr>
                    </a:p>
                  </a:txBody>
                  <a:tcPr marL="68580" marR="68580" marT="0" marB="0"/>
                </a:tc>
              </a:tr>
              <a:tr h="561473">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4</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PERSONALITY DEVELOPMENT</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DR.SANTOSH ADIL</a:t>
                      </a:r>
                    </a:p>
                    <a:p>
                      <a:pPr marL="0" marR="0">
                        <a:lnSpc>
                          <a:spcPct val="115000"/>
                        </a:lnSpc>
                        <a:spcBef>
                          <a:spcPts val="0"/>
                        </a:spcBef>
                        <a:spcAft>
                          <a:spcPts val="0"/>
                        </a:spcAft>
                      </a:pPr>
                      <a:r>
                        <a:rPr lang="en-US" sz="1400" b="1" dirty="0" smtClean="0">
                          <a:solidFill>
                            <a:srgbClr val="FF0000"/>
                          </a:solidFill>
                          <a:latin typeface="Calibri"/>
                          <a:ea typeface="Calibri"/>
                          <a:cs typeface="Mangal"/>
                        </a:rPr>
                        <a:t>(MOTIVATOR AND PHYSICIAN)</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23.01.2019</a:t>
                      </a:r>
                    </a:p>
                    <a:p>
                      <a:pPr marL="0" marR="0">
                        <a:lnSpc>
                          <a:spcPct val="115000"/>
                        </a:lnSpc>
                        <a:spcBef>
                          <a:spcPts val="0"/>
                        </a:spcBef>
                        <a:spcAft>
                          <a:spcPts val="0"/>
                        </a:spcAft>
                      </a:pPr>
                      <a:r>
                        <a:rPr lang="en-US" sz="1400" b="1" dirty="0" smtClean="0">
                          <a:solidFill>
                            <a:srgbClr val="FF0000"/>
                          </a:solidFill>
                          <a:latin typeface="Calibri"/>
                          <a:ea typeface="Calibri"/>
                          <a:cs typeface="Mangal"/>
                        </a:rPr>
                        <a:t>-100 STUDENTS</a:t>
                      </a:r>
                      <a:endParaRPr lang="en-US" sz="1400" b="1" dirty="0">
                        <a:solidFill>
                          <a:srgbClr val="FF0000"/>
                        </a:solidFill>
                        <a:latin typeface="Calibri"/>
                        <a:ea typeface="Calibri"/>
                        <a:cs typeface="Mangal"/>
                      </a:endParaRPr>
                    </a:p>
                  </a:txBody>
                  <a:tcPr marL="68580" marR="68580" marT="0" marB="0"/>
                </a:tc>
              </a:tr>
              <a:tr h="842211">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5</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TEST OF TALENT</a:t>
                      </a:r>
                    </a:p>
                    <a:p>
                      <a:pPr marL="0" marR="0">
                        <a:lnSpc>
                          <a:spcPct val="115000"/>
                        </a:lnSpc>
                        <a:spcBef>
                          <a:spcPts val="0"/>
                        </a:spcBef>
                        <a:spcAft>
                          <a:spcPts val="0"/>
                        </a:spcAft>
                      </a:pPr>
                      <a:r>
                        <a:rPr lang="en-US" sz="1400" b="1" dirty="0" smtClean="0">
                          <a:solidFill>
                            <a:srgbClr val="FF0000"/>
                          </a:solidFill>
                          <a:latin typeface="Calibri"/>
                          <a:ea typeface="Calibri"/>
                          <a:cs typeface="Mangal"/>
                        </a:rPr>
                        <a:t>COMPETITION AND TRAINING</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PARENDRA SAHU</a:t>
                      </a:r>
                    </a:p>
                    <a:p>
                      <a:pPr marL="0" marR="0">
                        <a:lnSpc>
                          <a:spcPct val="115000"/>
                        </a:lnSpc>
                        <a:spcBef>
                          <a:spcPts val="0"/>
                        </a:spcBef>
                        <a:spcAft>
                          <a:spcPts val="0"/>
                        </a:spcAft>
                      </a:pPr>
                      <a:r>
                        <a:rPr lang="en-US" sz="1400" b="1" dirty="0" smtClean="0">
                          <a:solidFill>
                            <a:srgbClr val="FF0000"/>
                          </a:solidFill>
                          <a:latin typeface="Calibri"/>
                          <a:ea typeface="Calibri"/>
                          <a:cs typeface="Mangal"/>
                        </a:rPr>
                        <a:t>SADHYA ACADEMY </a:t>
                      </a:r>
                    </a:p>
                    <a:p>
                      <a:pPr marL="0" marR="0">
                        <a:lnSpc>
                          <a:spcPct val="115000"/>
                        </a:lnSpc>
                        <a:spcBef>
                          <a:spcPts val="0"/>
                        </a:spcBef>
                        <a:spcAft>
                          <a:spcPts val="0"/>
                        </a:spcAft>
                      </a:pPr>
                      <a:r>
                        <a:rPr lang="en-US" sz="1400" b="1" dirty="0" smtClean="0">
                          <a:solidFill>
                            <a:srgbClr val="FF0000"/>
                          </a:solidFill>
                          <a:latin typeface="Calibri"/>
                          <a:ea typeface="Calibri"/>
                          <a:cs typeface="Mangal"/>
                        </a:rPr>
                        <a:t>RAIPUR</a:t>
                      </a:r>
                      <a:endParaRPr lang="en-US" sz="1400" b="1" dirty="0">
                        <a:solidFill>
                          <a:srgbClr val="FF0000"/>
                        </a:solidFill>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FF0000"/>
                          </a:solidFill>
                          <a:latin typeface="Calibri"/>
                          <a:ea typeface="Calibri"/>
                          <a:cs typeface="Mangal"/>
                        </a:rPr>
                        <a:t>27.09.2019</a:t>
                      </a:r>
                    </a:p>
                    <a:p>
                      <a:pPr marL="0" marR="0">
                        <a:lnSpc>
                          <a:spcPct val="115000"/>
                        </a:lnSpc>
                        <a:spcBef>
                          <a:spcPts val="0"/>
                        </a:spcBef>
                        <a:spcAft>
                          <a:spcPts val="0"/>
                        </a:spcAft>
                      </a:pPr>
                      <a:r>
                        <a:rPr lang="en-US" sz="1400" b="1" dirty="0" smtClean="0">
                          <a:solidFill>
                            <a:srgbClr val="FF0000"/>
                          </a:solidFill>
                          <a:latin typeface="Calibri"/>
                          <a:ea typeface="Calibri"/>
                          <a:cs typeface="Mangal"/>
                        </a:rPr>
                        <a:t>-139 STUDENTS</a:t>
                      </a:r>
                    </a:p>
                    <a:p>
                      <a:pPr marL="0" marR="0">
                        <a:lnSpc>
                          <a:spcPct val="115000"/>
                        </a:lnSpc>
                        <a:spcBef>
                          <a:spcPts val="0"/>
                        </a:spcBef>
                        <a:spcAft>
                          <a:spcPts val="0"/>
                        </a:spcAft>
                      </a:pPr>
                      <a:r>
                        <a:rPr lang="en-US" sz="1400" b="1" dirty="0" smtClean="0">
                          <a:solidFill>
                            <a:srgbClr val="FF0000"/>
                          </a:solidFill>
                          <a:latin typeface="Calibri"/>
                          <a:ea typeface="Calibri"/>
                          <a:cs typeface="Mangal"/>
                        </a:rPr>
                        <a:t>300 BOOKS OF GK DISTRIBUTED , FREE OF COST</a:t>
                      </a:r>
                      <a:endParaRPr lang="en-US" sz="1400" b="1" dirty="0">
                        <a:solidFill>
                          <a:srgbClr val="FF0000"/>
                        </a:solidFill>
                        <a:latin typeface="Calibri"/>
                        <a:ea typeface="Calibri"/>
                        <a:cs typeface="Mangal"/>
                      </a:endParaRPr>
                    </a:p>
                  </a:txBody>
                  <a:tcPr marL="68580" marR="68580" marT="0" marB="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FFFF00"/>
                </a:solidFill>
              </a:rPr>
              <a:t>PROGRAMMES ORGANIZED-2</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381000" y="1110996"/>
          <a:ext cx="8534400" cy="5539397"/>
        </p:xfrm>
        <a:graphic>
          <a:graphicData uri="http://schemas.openxmlformats.org/drawingml/2006/table">
            <a:tbl>
              <a:tblPr firstRow="1" bandRow="1">
                <a:tableStyleId>{5C22544A-7EE6-4342-B048-85BDC9FD1C3A}</a:tableStyleId>
              </a:tblPr>
              <a:tblGrid>
                <a:gridCol w="632178"/>
                <a:gridCol w="2644422"/>
                <a:gridCol w="2971800"/>
                <a:gridCol w="2286000"/>
              </a:tblGrid>
              <a:tr h="1178888">
                <a:tc>
                  <a:txBody>
                    <a:bodyPr/>
                    <a:lstStyle/>
                    <a:p>
                      <a:pPr marL="0" marR="0">
                        <a:lnSpc>
                          <a:spcPct val="115000"/>
                        </a:lnSpc>
                        <a:spcBef>
                          <a:spcPts val="0"/>
                        </a:spcBef>
                        <a:spcAft>
                          <a:spcPts val="0"/>
                        </a:spcAft>
                      </a:pPr>
                      <a:r>
                        <a:rPr lang="en-US" sz="1400" b="1" dirty="0" smtClean="0">
                          <a:latin typeface="Calibri"/>
                          <a:ea typeface="Calibri"/>
                          <a:cs typeface="Mangal"/>
                        </a:rPr>
                        <a:t>6</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FOOD AND BIOTECH INDUSTRIES</a:t>
                      </a:r>
                    </a:p>
                    <a:p>
                      <a:pPr marL="0" marR="0">
                        <a:lnSpc>
                          <a:spcPct val="115000"/>
                        </a:lnSpc>
                        <a:spcBef>
                          <a:spcPts val="0"/>
                        </a:spcBef>
                        <a:spcAft>
                          <a:spcPts val="0"/>
                        </a:spcAft>
                      </a:pPr>
                      <a:r>
                        <a:rPr lang="en-US" sz="1400" b="1" dirty="0" smtClean="0">
                          <a:latin typeface="Calibri"/>
                          <a:ea typeface="Calibri"/>
                          <a:cs typeface="Mangal"/>
                        </a:rPr>
                        <a:t>EDP-3 DAY PROGRAM</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CITCON</a:t>
                      </a:r>
                    </a:p>
                    <a:p>
                      <a:pPr marL="0" marR="0">
                        <a:lnSpc>
                          <a:spcPct val="115000"/>
                        </a:lnSpc>
                        <a:spcBef>
                          <a:spcPts val="0"/>
                        </a:spcBef>
                        <a:spcAft>
                          <a:spcPts val="0"/>
                        </a:spcAft>
                      </a:pPr>
                      <a:r>
                        <a:rPr lang="en-US" sz="1400" b="1" dirty="0" smtClean="0">
                          <a:latin typeface="Calibri"/>
                          <a:ea typeface="Calibri"/>
                          <a:cs typeface="Mangal"/>
                        </a:rPr>
                        <a:t>(DIRECTOR-MR. P NIMONKAR)</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solidFill>
                            <a:srgbClr val="C00000"/>
                          </a:solidFill>
                          <a:latin typeface="Calibri"/>
                          <a:ea typeface="Calibri"/>
                          <a:cs typeface="Mangal"/>
                        </a:rPr>
                        <a:t>25.02.2020-27.02.2020</a:t>
                      </a:r>
                    </a:p>
                    <a:p>
                      <a:pPr marL="0" marR="0">
                        <a:lnSpc>
                          <a:spcPct val="115000"/>
                        </a:lnSpc>
                        <a:spcBef>
                          <a:spcPts val="0"/>
                        </a:spcBef>
                        <a:spcAft>
                          <a:spcPts val="0"/>
                        </a:spcAft>
                      </a:pPr>
                      <a:r>
                        <a:rPr lang="en-US" sz="1400" b="1" dirty="0" smtClean="0">
                          <a:latin typeface="Calibri"/>
                          <a:ea typeface="Calibri"/>
                          <a:cs typeface="Mangal"/>
                        </a:rPr>
                        <a:t>TOUR TO SRT-AGROTECH</a:t>
                      </a:r>
                    </a:p>
                    <a:p>
                      <a:pPr marL="0" marR="0">
                        <a:lnSpc>
                          <a:spcPct val="115000"/>
                        </a:lnSpc>
                        <a:spcBef>
                          <a:spcPts val="0"/>
                        </a:spcBef>
                        <a:spcAft>
                          <a:spcPts val="0"/>
                        </a:spcAft>
                      </a:pPr>
                      <a:r>
                        <a:rPr lang="en-US" sz="1400" b="1" dirty="0" smtClean="0">
                          <a:latin typeface="Calibri"/>
                          <a:ea typeface="Calibri"/>
                          <a:cs typeface="Mangal"/>
                        </a:rPr>
                        <a:t>FUNDA-29.02.2020</a:t>
                      </a:r>
                    </a:p>
                    <a:p>
                      <a:pPr marL="0" marR="0">
                        <a:lnSpc>
                          <a:spcPct val="115000"/>
                        </a:lnSpc>
                        <a:spcBef>
                          <a:spcPts val="0"/>
                        </a:spcBef>
                        <a:spcAft>
                          <a:spcPts val="0"/>
                        </a:spcAft>
                      </a:pPr>
                      <a:r>
                        <a:rPr lang="en-US" sz="1400" b="1" dirty="0" smtClean="0">
                          <a:latin typeface="Calibri"/>
                          <a:ea typeface="Calibri"/>
                          <a:cs typeface="Mangal"/>
                        </a:rPr>
                        <a:t>75 STUDENTS GOT </a:t>
                      </a:r>
                    </a:p>
                    <a:p>
                      <a:pPr marL="0" marR="0">
                        <a:lnSpc>
                          <a:spcPct val="115000"/>
                        </a:lnSpc>
                        <a:spcBef>
                          <a:spcPts val="0"/>
                        </a:spcBef>
                        <a:spcAft>
                          <a:spcPts val="0"/>
                        </a:spcAft>
                      </a:pPr>
                      <a:r>
                        <a:rPr lang="en-US" sz="1400" b="1" dirty="0" smtClean="0">
                          <a:latin typeface="Calibri"/>
                          <a:ea typeface="Calibri"/>
                          <a:cs typeface="Mangal"/>
                        </a:rPr>
                        <a:t>CERTIFICATE</a:t>
                      </a:r>
                      <a:endParaRPr lang="en-US" sz="1400" b="1" dirty="0">
                        <a:latin typeface="Calibri"/>
                        <a:ea typeface="Calibri"/>
                        <a:cs typeface="Mangal"/>
                      </a:endParaRPr>
                    </a:p>
                  </a:txBody>
                  <a:tcPr marL="68580" marR="68580" marT="0" marB="0"/>
                </a:tc>
              </a:tr>
              <a:tr h="711462">
                <a:tc>
                  <a:txBody>
                    <a:bodyPr/>
                    <a:lstStyle/>
                    <a:p>
                      <a:pPr marL="0" marR="0">
                        <a:lnSpc>
                          <a:spcPct val="115000"/>
                        </a:lnSpc>
                        <a:spcBef>
                          <a:spcPts val="0"/>
                        </a:spcBef>
                        <a:spcAft>
                          <a:spcPts val="0"/>
                        </a:spcAft>
                      </a:pPr>
                      <a:r>
                        <a:rPr lang="en-US" sz="1400" b="1" dirty="0" smtClean="0">
                          <a:latin typeface="Calibri"/>
                          <a:ea typeface="Calibri"/>
                          <a:cs typeface="Mangal"/>
                        </a:rPr>
                        <a:t>7</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PREPARATION TO UPSC,</a:t>
                      </a:r>
                    </a:p>
                    <a:p>
                      <a:pPr marL="0" marR="0">
                        <a:lnSpc>
                          <a:spcPct val="115000"/>
                        </a:lnSpc>
                        <a:spcBef>
                          <a:spcPts val="0"/>
                        </a:spcBef>
                        <a:spcAft>
                          <a:spcPts val="0"/>
                        </a:spcAft>
                      </a:pPr>
                      <a:r>
                        <a:rPr lang="en-US" sz="1400" b="1" dirty="0" smtClean="0">
                          <a:latin typeface="Calibri"/>
                          <a:ea typeface="Calibri"/>
                          <a:cs typeface="Mangal"/>
                        </a:rPr>
                        <a:t>PSC,SSC, ETC.</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DR. VINAY SINGH</a:t>
                      </a:r>
                    </a:p>
                    <a:p>
                      <a:pPr marL="0" marR="0">
                        <a:lnSpc>
                          <a:spcPct val="115000"/>
                        </a:lnSpc>
                        <a:spcBef>
                          <a:spcPts val="0"/>
                        </a:spcBef>
                        <a:spcAft>
                          <a:spcPts val="0"/>
                        </a:spcAft>
                      </a:pPr>
                      <a:r>
                        <a:rPr lang="en-US" sz="1400" b="1" dirty="0" smtClean="0">
                          <a:latin typeface="Calibri"/>
                          <a:ea typeface="Calibri"/>
                          <a:cs typeface="Mangal"/>
                        </a:rPr>
                        <a:t>TEJAS ACADEMY CIVIC </a:t>
                      </a:r>
                    </a:p>
                    <a:p>
                      <a:pPr marL="0" marR="0">
                        <a:lnSpc>
                          <a:spcPct val="115000"/>
                        </a:lnSpc>
                        <a:spcBef>
                          <a:spcPts val="0"/>
                        </a:spcBef>
                        <a:spcAft>
                          <a:spcPts val="0"/>
                        </a:spcAft>
                      </a:pPr>
                      <a:r>
                        <a:rPr lang="en-US" sz="1400" b="1" dirty="0" smtClean="0">
                          <a:latin typeface="Calibri"/>
                          <a:ea typeface="Calibri"/>
                          <a:cs typeface="Mangal"/>
                        </a:rPr>
                        <a:t>CENTRE BHILAI</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2.3.2016</a:t>
                      </a:r>
                    </a:p>
                    <a:p>
                      <a:pPr marL="0" marR="0">
                        <a:lnSpc>
                          <a:spcPct val="115000"/>
                        </a:lnSpc>
                        <a:spcBef>
                          <a:spcPts val="0"/>
                        </a:spcBef>
                        <a:spcAft>
                          <a:spcPts val="0"/>
                        </a:spcAft>
                      </a:pPr>
                      <a:r>
                        <a:rPr lang="en-US" sz="1400" b="1" dirty="0" smtClean="0">
                          <a:latin typeface="Calibri"/>
                          <a:ea typeface="Calibri"/>
                          <a:cs typeface="Mangal"/>
                        </a:rPr>
                        <a:t>-82 STUDENTS</a:t>
                      </a:r>
                      <a:endParaRPr lang="en-US" sz="1400" b="1" dirty="0">
                        <a:latin typeface="Calibri"/>
                        <a:ea typeface="Calibri"/>
                        <a:cs typeface="Mangal"/>
                      </a:endParaRPr>
                    </a:p>
                  </a:txBody>
                  <a:tcPr marL="68580" marR="68580" marT="0" marB="0"/>
                </a:tc>
              </a:tr>
              <a:tr h="1417469">
                <a:tc>
                  <a:txBody>
                    <a:bodyPr/>
                    <a:lstStyle/>
                    <a:p>
                      <a:pPr marL="0" marR="0">
                        <a:lnSpc>
                          <a:spcPct val="115000"/>
                        </a:lnSpc>
                        <a:spcBef>
                          <a:spcPts val="0"/>
                        </a:spcBef>
                        <a:spcAft>
                          <a:spcPts val="0"/>
                        </a:spcAft>
                      </a:pPr>
                      <a:r>
                        <a:rPr lang="en-US" sz="1400" b="1" dirty="0" smtClean="0">
                          <a:latin typeface="Calibri"/>
                          <a:ea typeface="Calibri"/>
                          <a:cs typeface="Mangal"/>
                        </a:rPr>
                        <a:t>8</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HOME HERBAL </a:t>
                      </a:r>
                    </a:p>
                    <a:p>
                      <a:pPr marL="0" marR="0">
                        <a:lnSpc>
                          <a:spcPct val="115000"/>
                        </a:lnSpc>
                        <a:spcBef>
                          <a:spcPts val="0"/>
                        </a:spcBef>
                        <a:spcAft>
                          <a:spcPts val="0"/>
                        </a:spcAft>
                      </a:pPr>
                      <a:r>
                        <a:rPr lang="en-US" sz="1400" b="1" dirty="0" smtClean="0">
                          <a:latin typeface="Calibri"/>
                          <a:ea typeface="Calibri"/>
                          <a:cs typeface="Mangal"/>
                        </a:rPr>
                        <a:t>GARDENING </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HORTICULTURE DEPTT.</a:t>
                      </a:r>
                    </a:p>
                    <a:p>
                      <a:pPr marL="0" marR="0">
                        <a:lnSpc>
                          <a:spcPct val="115000"/>
                        </a:lnSpc>
                        <a:spcBef>
                          <a:spcPts val="0"/>
                        </a:spcBef>
                        <a:spcAft>
                          <a:spcPts val="0"/>
                        </a:spcAft>
                      </a:pPr>
                      <a:r>
                        <a:rPr lang="en-US" sz="1400" b="1" dirty="0" smtClean="0">
                          <a:latin typeface="Calibri"/>
                          <a:ea typeface="Calibri"/>
                          <a:cs typeface="Mangal"/>
                        </a:rPr>
                        <a:t>MR.B.NAYAK</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500</a:t>
                      </a:r>
                      <a:r>
                        <a:rPr lang="en-US" sz="1400" b="1" baseline="0" dirty="0" smtClean="0">
                          <a:latin typeface="Calibri"/>
                          <a:ea typeface="Calibri"/>
                          <a:cs typeface="Mangal"/>
                        </a:rPr>
                        <a:t> </a:t>
                      </a:r>
                      <a:r>
                        <a:rPr lang="en-US" sz="1400" b="1" dirty="0" smtClean="0">
                          <a:latin typeface="Calibri"/>
                          <a:ea typeface="Calibri"/>
                          <a:cs typeface="Mangal"/>
                        </a:rPr>
                        <a:t>MEDICINAL PLANTS </a:t>
                      </a:r>
                    </a:p>
                    <a:p>
                      <a:pPr marL="0" marR="0">
                        <a:lnSpc>
                          <a:spcPct val="115000"/>
                        </a:lnSpc>
                        <a:spcBef>
                          <a:spcPts val="0"/>
                        </a:spcBef>
                        <a:spcAft>
                          <a:spcPts val="0"/>
                        </a:spcAft>
                      </a:pPr>
                      <a:r>
                        <a:rPr lang="en-US" sz="1400" b="1" dirty="0" smtClean="0">
                          <a:latin typeface="Calibri"/>
                          <a:ea typeface="Calibri"/>
                          <a:cs typeface="Mangal"/>
                        </a:rPr>
                        <a:t>DISTRIBUTED</a:t>
                      </a:r>
                    </a:p>
                    <a:p>
                      <a:pPr marL="0" marR="0">
                        <a:lnSpc>
                          <a:spcPct val="115000"/>
                        </a:lnSpc>
                        <a:spcBef>
                          <a:spcPts val="0"/>
                        </a:spcBef>
                        <a:spcAft>
                          <a:spcPts val="0"/>
                        </a:spcAft>
                      </a:pPr>
                      <a:r>
                        <a:rPr lang="en-US" sz="1400" b="1" dirty="0" smtClean="0">
                          <a:latin typeface="Calibri"/>
                          <a:ea typeface="Calibri"/>
                          <a:cs typeface="Mangal"/>
                        </a:rPr>
                        <a:t>CULTIVATION BOOKS </a:t>
                      </a:r>
                    </a:p>
                    <a:p>
                      <a:pPr marL="0" marR="0">
                        <a:lnSpc>
                          <a:spcPct val="115000"/>
                        </a:lnSpc>
                        <a:spcBef>
                          <a:spcPts val="0"/>
                        </a:spcBef>
                        <a:spcAft>
                          <a:spcPts val="0"/>
                        </a:spcAft>
                      </a:pPr>
                      <a:r>
                        <a:rPr lang="en-US" sz="1400" b="1" dirty="0" smtClean="0">
                          <a:latin typeface="Calibri"/>
                          <a:ea typeface="Calibri"/>
                          <a:cs typeface="Mangal"/>
                        </a:rPr>
                        <a:t>DISTRIBUTED</a:t>
                      </a:r>
                    </a:p>
                    <a:p>
                      <a:pPr marL="0" marR="0">
                        <a:lnSpc>
                          <a:spcPct val="115000"/>
                        </a:lnSpc>
                        <a:spcBef>
                          <a:spcPts val="0"/>
                        </a:spcBef>
                        <a:spcAft>
                          <a:spcPts val="0"/>
                        </a:spcAft>
                      </a:pPr>
                      <a:r>
                        <a:rPr lang="en-US" sz="1400" b="1" dirty="0" smtClean="0">
                          <a:latin typeface="Calibri"/>
                          <a:ea typeface="Calibri"/>
                          <a:cs typeface="Mangal"/>
                        </a:rPr>
                        <a:t>-69 STUDENTS</a:t>
                      </a:r>
                      <a:endParaRPr lang="en-US" sz="1400" b="1" dirty="0">
                        <a:latin typeface="Calibri"/>
                        <a:ea typeface="Calibri"/>
                        <a:cs typeface="Mangal"/>
                      </a:endParaRPr>
                    </a:p>
                  </a:txBody>
                  <a:tcPr marL="68580" marR="68580" marT="0" marB="0"/>
                </a:tc>
              </a:tr>
              <a:tr h="711462">
                <a:tc>
                  <a:txBody>
                    <a:bodyPr/>
                    <a:lstStyle/>
                    <a:p>
                      <a:pPr marL="0" marR="0">
                        <a:lnSpc>
                          <a:spcPct val="115000"/>
                        </a:lnSpc>
                        <a:spcBef>
                          <a:spcPts val="0"/>
                        </a:spcBef>
                        <a:spcAft>
                          <a:spcPts val="0"/>
                        </a:spcAft>
                      </a:pPr>
                      <a:r>
                        <a:rPr lang="en-US" sz="1400" b="1" dirty="0" smtClean="0">
                          <a:latin typeface="Calibri"/>
                          <a:ea typeface="Calibri"/>
                          <a:cs typeface="Mangal"/>
                        </a:rPr>
                        <a:t>9</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ACCOUNTING SOLUTIONS– </a:t>
                      </a:r>
                    </a:p>
                    <a:p>
                      <a:pPr marL="0" marR="0">
                        <a:lnSpc>
                          <a:spcPct val="115000"/>
                        </a:lnSpc>
                        <a:spcBef>
                          <a:spcPts val="0"/>
                        </a:spcBef>
                        <a:spcAft>
                          <a:spcPts val="0"/>
                        </a:spcAft>
                      </a:pPr>
                      <a:r>
                        <a:rPr lang="en-US" sz="1400" b="1" dirty="0" smtClean="0">
                          <a:latin typeface="Calibri"/>
                          <a:ea typeface="Calibri"/>
                          <a:cs typeface="Mangal"/>
                        </a:rPr>
                        <a:t>SOFTWARES</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PIYUSH AGARWAL</a:t>
                      </a:r>
                    </a:p>
                    <a:p>
                      <a:pPr marL="0" marR="0">
                        <a:lnSpc>
                          <a:spcPct val="115000"/>
                        </a:lnSpc>
                        <a:spcBef>
                          <a:spcPts val="0"/>
                        </a:spcBef>
                        <a:spcAft>
                          <a:spcPts val="0"/>
                        </a:spcAft>
                      </a:pPr>
                      <a:r>
                        <a:rPr lang="en-US" sz="1400" b="1" dirty="0" smtClean="0">
                          <a:latin typeface="Calibri"/>
                          <a:ea typeface="Calibri"/>
                          <a:cs typeface="Mangal"/>
                        </a:rPr>
                        <a:t>CA,CMA,CS</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14.9.2016</a:t>
                      </a:r>
                    </a:p>
                    <a:p>
                      <a:pPr marL="0" marR="0">
                        <a:lnSpc>
                          <a:spcPct val="115000"/>
                        </a:lnSpc>
                        <a:spcBef>
                          <a:spcPts val="0"/>
                        </a:spcBef>
                        <a:spcAft>
                          <a:spcPts val="0"/>
                        </a:spcAft>
                      </a:pPr>
                      <a:r>
                        <a:rPr lang="en-US" sz="1400" b="1" dirty="0" smtClean="0">
                          <a:latin typeface="Calibri"/>
                          <a:ea typeface="Calibri"/>
                          <a:cs typeface="Mangal"/>
                        </a:rPr>
                        <a:t>-22 STUDENTS</a:t>
                      </a:r>
                      <a:endParaRPr lang="en-US" sz="1400" b="1" dirty="0">
                        <a:latin typeface="Calibri"/>
                        <a:ea typeface="Calibri"/>
                        <a:cs typeface="Mangal"/>
                      </a:endParaRPr>
                    </a:p>
                  </a:txBody>
                  <a:tcPr marL="68580" marR="68580" marT="0" marB="0"/>
                </a:tc>
              </a:tr>
              <a:tr h="711462">
                <a:tc>
                  <a:txBody>
                    <a:bodyPr/>
                    <a:lstStyle/>
                    <a:p>
                      <a:pPr marL="0" marR="0">
                        <a:lnSpc>
                          <a:spcPct val="115000"/>
                        </a:lnSpc>
                        <a:spcBef>
                          <a:spcPts val="0"/>
                        </a:spcBef>
                        <a:spcAft>
                          <a:spcPts val="0"/>
                        </a:spcAft>
                      </a:pPr>
                      <a:r>
                        <a:rPr lang="en-US" sz="1400" b="1" dirty="0" smtClean="0">
                          <a:latin typeface="Calibri"/>
                          <a:ea typeface="Calibri"/>
                          <a:cs typeface="Mangal"/>
                        </a:rPr>
                        <a:t>10</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ENHANCING EMPLOYABILITY </a:t>
                      </a:r>
                    </a:p>
                    <a:p>
                      <a:pPr marL="0" marR="0">
                        <a:lnSpc>
                          <a:spcPct val="115000"/>
                        </a:lnSpc>
                        <a:spcBef>
                          <a:spcPts val="0"/>
                        </a:spcBef>
                        <a:spcAft>
                          <a:spcPts val="0"/>
                        </a:spcAft>
                      </a:pPr>
                      <a:r>
                        <a:rPr lang="en-US" sz="1400" b="1" dirty="0" smtClean="0">
                          <a:latin typeface="Calibri"/>
                          <a:ea typeface="Calibri"/>
                          <a:cs typeface="Mangal"/>
                        </a:rPr>
                        <a:t>THROUGH COMMUNICATION </a:t>
                      </a:r>
                    </a:p>
                    <a:p>
                      <a:pPr marL="0" marR="0">
                        <a:lnSpc>
                          <a:spcPct val="115000"/>
                        </a:lnSpc>
                        <a:spcBef>
                          <a:spcPts val="0"/>
                        </a:spcBef>
                        <a:spcAft>
                          <a:spcPts val="0"/>
                        </a:spcAft>
                      </a:pPr>
                      <a:r>
                        <a:rPr lang="en-US" sz="1400" b="1" dirty="0" smtClean="0">
                          <a:latin typeface="Calibri"/>
                          <a:ea typeface="Calibri"/>
                          <a:cs typeface="Mangal"/>
                        </a:rPr>
                        <a:t>SKILL DEVELOPMENT</a:t>
                      </a:r>
                      <a:r>
                        <a:rPr lang="en-US" sz="1400" b="1" baseline="0" dirty="0" smtClean="0">
                          <a:latin typeface="Calibri"/>
                          <a:ea typeface="Calibri"/>
                          <a:cs typeface="Mangal"/>
                        </a:rPr>
                        <a:t> </a:t>
                      </a:r>
                      <a:r>
                        <a:rPr lang="en-US" sz="1400" b="1" dirty="0" smtClean="0">
                          <a:latin typeface="Calibri"/>
                          <a:ea typeface="Calibri"/>
                          <a:cs typeface="Mangal"/>
                        </a:rPr>
                        <a:t>SDC</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DR. G.A. GHANSHYAM</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21.10.2016</a:t>
                      </a:r>
                    </a:p>
                    <a:p>
                      <a:pPr marL="0" marR="0">
                        <a:lnSpc>
                          <a:spcPct val="115000"/>
                        </a:lnSpc>
                        <a:spcBef>
                          <a:spcPts val="0"/>
                        </a:spcBef>
                        <a:spcAft>
                          <a:spcPts val="0"/>
                        </a:spcAft>
                      </a:pPr>
                      <a:r>
                        <a:rPr lang="en-US" sz="1400" b="1" dirty="0" smtClean="0">
                          <a:latin typeface="Calibri"/>
                          <a:ea typeface="Calibri"/>
                          <a:cs typeface="Mangal"/>
                        </a:rPr>
                        <a:t>-134 STUDENTS</a:t>
                      </a:r>
                      <a:endParaRPr lang="en-US" sz="1400" b="1" dirty="0">
                        <a:latin typeface="Calibri"/>
                        <a:ea typeface="Calibri"/>
                        <a:cs typeface="Mangal"/>
                      </a:endParaRPr>
                    </a:p>
                  </a:txBody>
                  <a:tcPr marL="68580" marR="68580" marT="0" marB="0"/>
                </a:tc>
              </a:tr>
              <a:tr h="711462">
                <a:tc>
                  <a:txBody>
                    <a:bodyPr/>
                    <a:lstStyle/>
                    <a:p>
                      <a:pPr marL="0" marR="0">
                        <a:lnSpc>
                          <a:spcPct val="115000"/>
                        </a:lnSpc>
                        <a:spcBef>
                          <a:spcPts val="0"/>
                        </a:spcBef>
                        <a:spcAft>
                          <a:spcPts val="0"/>
                        </a:spcAft>
                      </a:pPr>
                      <a:r>
                        <a:rPr lang="en-US" sz="1400" b="1" dirty="0" smtClean="0">
                          <a:latin typeface="Calibri"/>
                          <a:ea typeface="Calibri"/>
                          <a:cs typeface="Mangal"/>
                        </a:rPr>
                        <a:t>11</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NETWORKING AND </a:t>
                      </a:r>
                    </a:p>
                    <a:p>
                      <a:pPr marL="0" marR="0">
                        <a:lnSpc>
                          <a:spcPct val="115000"/>
                        </a:lnSpc>
                        <a:spcBef>
                          <a:spcPts val="0"/>
                        </a:spcBef>
                        <a:spcAft>
                          <a:spcPts val="0"/>
                        </a:spcAft>
                      </a:pPr>
                      <a:r>
                        <a:rPr lang="en-US" sz="1400" b="1" dirty="0" smtClean="0">
                          <a:latin typeface="Calibri"/>
                          <a:ea typeface="Calibri"/>
                          <a:cs typeface="Mangal"/>
                        </a:rPr>
                        <a:t>JOB OPPORTUNITIES</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S. KASHYAP AND M. SINGH</a:t>
                      </a:r>
                      <a:endParaRPr lang="en-US" sz="14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400" b="1" dirty="0" smtClean="0">
                          <a:latin typeface="Calibri"/>
                          <a:ea typeface="Calibri"/>
                          <a:cs typeface="Mangal"/>
                        </a:rPr>
                        <a:t>16.11.16</a:t>
                      </a:r>
                    </a:p>
                    <a:p>
                      <a:pPr marL="0" marR="0">
                        <a:lnSpc>
                          <a:spcPct val="115000"/>
                        </a:lnSpc>
                        <a:spcBef>
                          <a:spcPts val="0"/>
                        </a:spcBef>
                        <a:spcAft>
                          <a:spcPts val="0"/>
                        </a:spcAft>
                      </a:pPr>
                      <a:r>
                        <a:rPr lang="en-US" sz="1400" b="1" dirty="0" smtClean="0">
                          <a:latin typeface="Calibri"/>
                          <a:ea typeface="Calibri"/>
                          <a:cs typeface="Mangal"/>
                        </a:rPr>
                        <a:t>-63 STUDENTS</a:t>
                      </a:r>
                      <a:endParaRPr lang="en-US" sz="1400" b="1" dirty="0">
                        <a:latin typeface="Calibri"/>
                        <a:ea typeface="Calibri"/>
                        <a:cs typeface="Mangal"/>
                      </a:endParaRPr>
                    </a:p>
                  </a:txBody>
                  <a:tcPr marL="68580" marR="68580" marT="0" marB="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rPr>
              <a:t>PROGRAMS</a:t>
            </a:r>
            <a:r>
              <a:rPr lang="en-US" dirty="0" smtClean="0"/>
              <a:t> </a:t>
            </a:r>
            <a:r>
              <a:rPr lang="en-US" dirty="0" smtClean="0">
                <a:solidFill>
                  <a:srgbClr val="FF0000"/>
                </a:solidFill>
                <a:effectLst/>
              </a:rPr>
              <a:t>ORGANIZED-3</a:t>
            </a:r>
            <a:endParaRPr lang="en-US" dirty="0">
              <a:solidFill>
                <a:srgbClr val="FF0000"/>
              </a:solidFill>
              <a:effectLst/>
            </a:endParaRPr>
          </a:p>
        </p:txBody>
      </p:sp>
      <p:graphicFrame>
        <p:nvGraphicFramePr>
          <p:cNvPr id="4" name="Content Placeholder 3"/>
          <p:cNvGraphicFramePr>
            <a:graphicFrameLocks noGrp="1"/>
          </p:cNvGraphicFramePr>
          <p:nvPr>
            <p:ph idx="1"/>
          </p:nvPr>
        </p:nvGraphicFramePr>
        <p:xfrm>
          <a:off x="457200" y="1600200"/>
          <a:ext cx="8305800" cy="4572000"/>
        </p:xfrm>
        <a:graphic>
          <a:graphicData uri="http://schemas.openxmlformats.org/drawingml/2006/table">
            <a:tbl>
              <a:tblPr firstRow="1" bandRow="1">
                <a:tableStyleId>{5C22544A-7EE6-4342-B048-85BDC9FD1C3A}</a:tableStyleId>
              </a:tblPr>
              <a:tblGrid>
                <a:gridCol w="538340"/>
                <a:gridCol w="2855428"/>
                <a:gridCol w="2322051"/>
                <a:gridCol w="2589981"/>
              </a:tblGrid>
              <a:tr h="762000">
                <a:tc>
                  <a:txBody>
                    <a:bodyPr/>
                    <a:lstStyle/>
                    <a:p>
                      <a:pPr marL="0" marR="0" algn="l">
                        <a:lnSpc>
                          <a:spcPct val="115000"/>
                        </a:lnSpc>
                        <a:spcBef>
                          <a:spcPts val="0"/>
                        </a:spcBef>
                        <a:spcAft>
                          <a:spcPts val="0"/>
                        </a:spcAft>
                      </a:pPr>
                      <a:r>
                        <a:rPr lang="en-US" sz="1200" b="1" dirty="0" smtClean="0">
                          <a:solidFill>
                            <a:srgbClr val="FF0000"/>
                          </a:solidFill>
                          <a:latin typeface="Calibri"/>
                          <a:ea typeface="Calibri"/>
                          <a:cs typeface="Mangal"/>
                        </a:rPr>
                        <a:t>12</a:t>
                      </a:r>
                      <a:endParaRPr lang="en-US" sz="1200" b="1" dirty="0">
                        <a:solidFill>
                          <a:srgbClr val="FF0000"/>
                        </a:solidFill>
                        <a:latin typeface="Calibri"/>
                        <a:ea typeface="Calibri"/>
                        <a:cs typeface="Mangal"/>
                      </a:endParaRPr>
                    </a:p>
                  </a:txBody>
                  <a:tcPr marL="68580" marR="68580" marT="0" marB="0"/>
                </a:tc>
                <a:tc>
                  <a:txBody>
                    <a:bodyPr/>
                    <a:lstStyle/>
                    <a:p>
                      <a:pPr marL="0" marR="0" algn="l">
                        <a:lnSpc>
                          <a:spcPct val="115000"/>
                        </a:lnSpc>
                        <a:spcBef>
                          <a:spcPts val="0"/>
                        </a:spcBef>
                        <a:spcAft>
                          <a:spcPts val="0"/>
                        </a:spcAft>
                      </a:pPr>
                      <a:r>
                        <a:rPr lang="en-US" sz="1200" b="1" dirty="0" smtClean="0">
                          <a:solidFill>
                            <a:srgbClr val="FF0000"/>
                          </a:solidFill>
                          <a:latin typeface="Calibri"/>
                          <a:ea typeface="Calibri"/>
                          <a:cs typeface="Mangal"/>
                        </a:rPr>
                        <a:t>HOME DÉCOR AND </a:t>
                      </a:r>
                    </a:p>
                    <a:p>
                      <a:pPr marL="0" marR="0" algn="l">
                        <a:lnSpc>
                          <a:spcPct val="115000"/>
                        </a:lnSpc>
                        <a:spcBef>
                          <a:spcPts val="0"/>
                        </a:spcBef>
                        <a:spcAft>
                          <a:spcPts val="0"/>
                        </a:spcAft>
                      </a:pPr>
                      <a:r>
                        <a:rPr lang="en-US" sz="1200" b="1" dirty="0" smtClean="0">
                          <a:solidFill>
                            <a:srgbClr val="FF0000"/>
                          </a:solidFill>
                          <a:latin typeface="Calibri"/>
                          <a:ea typeface="Calibri"/>
                          <a:cs typeface="Mangal"/>
                        </a:rPr>
                        <a:t>INTERIOR DESIGNING</a:t>
                      </a:r>
                      <a:endParaRPr lang="en-US" sz="1200" b="1" dirty="0">
                        <a:solidFill>
                          <a:srgbClr val="FF0000"/>
                        </a:solidFill>
                        <a:latin typeface="Calibri"/>
                        <a:ea typeface="Calibri"/>
                        <a:cs typeface="Mangal"/>
                      </a:endParaRPr>
                    </a:p>
                  </a:txBody>
                  <a:tcPr marL="68580" marR="68580" marT="0" marB="0"/>
                </a:tc>
                <a:tc>
                  <a:txBody>
                    <a:bodyPr/>
                    <a:lstStyle/>
                    <a:p>
                      <a:pPr marL="0" marR="0" algn="l">
                        <a:lnSpc>
                          <a:spcPct val="115000"/>
                        </a:lnSpc>
                        <a:spcBef>
                          <a:spcPts val="0"/>
                        </a:spcBef>
                        <a:spcAft>
                          <a:spcPts val="0"/>
                        </a:spcAft>
                      </a:pPr>
                      <a:r>
                        <a:rPr lang="en-US" sz="1200" b="1" dirty="0" smtClean="0">
                          <a:solidFill>
                            <a:srgbClr val="FF0000"/>
                          </a:solidFill>
                          <a:latin typeface="Calibri"/>
                          <a:ea typeface="Calibri"/>
                          <a:cs typeface="Mangal"/>
                        </a:rPr>
                        <a:t>MR. S.D.MISHRA</a:t>
                      </a:r>
                      <a:endParaRPr lang="en-US" sz="1200" b="1" dirty="0">
                        <a:solidFill>
                          <a:srgbClr val="FF0000"/>
                        </a:solidFill>
                        <a:latin typeface="Calibri"/>
                        <a:ea typeface="Calibri"/>
                        <a:cs typeface="Mangal"/>
                      </a:endParaRPr>
                    </a:p>
                  </a:txBody>
                  <a:tcPr marL="68580" marR="68580" marT="0" marB="0"/>
                </a:tc>
                <a:tc>
                  <a:txBody>
                    <a:bodyPr/>
                    <a:lstStyle/>
                    <a:p>
                      <a:pPr marL="0" marR="0" algn="l">
                        <a:lnSpc>
                          <a:spcPct val="115000"/>
                        </a:lnSpc>
                        <a:spcBef>
                          <a:spcPts val="0"/>
                        </a:spcBef>
                        <a:spcAft>
                          <a:spcPts val="0"/>
                        </a:spcAft>
                      </a:pPr>
                      <a:r>
                        <a:rPr lang="en-US" sz="1200" b="1" dirty="0" smtClean="0">
                          <a:solidFill>
                            <a:srgbClr val="FF0000"/>
                          </a:solidFill>
                          <a:latin typeface="Calibri"/>
                          <a:ea typeface="Calibri"/>
                          <a:cs typeface="Mangal"/>
                        </a:rPr>
                        <a:t>28.11.16</a:t>
                      </a:r>
                    </a:p>
                    <a:p>
                      <a:pPr marL="0" marR="0" algn="l">
                        <a:lnSpc>
                          <a:spcPct val="115000"/>
                        </a:lnSpc>
                        <a:spcBef>
                          <a:spcPts val="0"/>
                        </a:spcBef>
                        <a:spcAft>
                          <a:spcPts val="0"/>
                        </a:spcAft>
                      </a:pPr>
                      <a:r>
                        <a:rPr lang="en-US" sz="1200" b="1" dirty="0" smtClean="0">
                          <a:solidFill>
                            <a:srgbClr val="FF0000"/>
                          </a:solidFill>
                          <a:latin typeface="Calibri"/>
                          <a:ea typeface="Calibri"/>
                          <a:cs typeface="Mangal"/>
                        </a:rPr>
                        <a:t>-133 STUDENTS</a:t>
                      </a:r>
                      <a:endParaRPr lang="en-US" sz="1200" b="1" dirty="0">
                        <a:solidFill>
                          <a:srgbClr val="FF0000"/>
                        </a:solidFill>
                        <a:latin typeface="Calibri"/>
                        <a:ea typeface="Calibri"/>
                        <a:cs typeface="Mangal"/>
                      </a:endParaRPr>
                    </a:p>
                  </a:txBody>
                  <a:tcPr marL="68580" marR="68580" marT="0" marB="0"/>
                </a:tc>
              </a:tr>
              <a:tr h="762000">
                <a:tc>
                  <a:txBody>
                    <a:bodyPr/>
                    <a:lstStyle/>
                    <a:p>
                      <a:pPr marL="0" marR="0">
                        <a:lnSpc>
                          <a:spcPct val="115000"/>
                        </a:lnSpc>
                        <a:spcBef>
                          <a:spcPts val="0"/>
                        </a:spcBef>
                        <a:spcAft>
                          <a:spcPts val="0"/>
                        </a:spcAft>
                      </a:pPr>
                      <a:r>
                        <a:rPr lang="en-US" sz="1200" b="1" dirty="0" smtClean="0">
                          <a:latin typeface="Calibri"/>
                          <a:ea typeface="Calibri"/>
                          <a:cs typeface="Mangal"/>
                        </a:rPr>
                        <a:t>13</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JOB OPPORTUNITIES </a:t>
                      </a:r>
                    </a:p>
                    <a:p>
                      <a:pPr marL="0" marR="0">
                        <a:lnSpc>
                          <a:spcPct val="115000"/>
                        </a:lnSpc>
                        <a:spcBef>
                          <a:spcPts val="0"/>
                        </a:spcBef>
                        <a:spcAft>
                          <a:spcPts val="0"/>
                        </a:spcAft>
                      </a:pPr>
                      <a:r>
                        <a:rPr lang="en-US" sz="1200" b="1" dirty="0" smtClean="0">
                          <a:latin typeface="Calibri"/>
                          <a:ea typeface="Calibri"/>
                          <a:cs typeface="Mangal"/>
                        </a:rPr>
                        <a:t>IN E COMMERCE</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A. UPADHYAY</a:t>
                      </a:r>
                    </a:p>
                    <a:p>
                      <a:pPr marL="0" marR="0">
                        <a:lnSpc>
                          <a:spcPct val="115000"/>
                        </a:lnSpc>
                        <a:spcBef>
                          <a:spcPts val="0"/>
                        </a:spcBef>
                        <a:spcAft>
                          <a:spcPts val="0"/>
                        </a:spcAft>
                      </a:pPr>
                      <a:r>
                        <a:rPr lang="en-US" sz="1200" b="1" dirty="0" smtClean="0">
                          <a:latin typeface="Calibri"/>
                          <a:ea typeface="Calibri"/>
                          <a:cs typeface="Mangal"/>
                        </a:rPr>
                        <a:t>(KALINGA UNIVERSITY RAIPUR)</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15.12.2016</a:t>
                      </a:r>
                    </a:p>
                    <a:p>
                      <a:pPr marL="0" marR="0">
                        <a:lnSpc>
                          <a:spcPct val="115000"/>
                        </a:lnSpc>
                        <a:spcBef>
                          <a:spcPts val="0"/>
                        </a:spcBef>
                        <a:spcAft>
                          <a:spcPts val="0"/>
                        </a:spcAft>
                      </a:pPr>
                      <a:r>
                        <a:rPr lang="en-US" sz="1200" b="1" dirty="0" smtClean="0">
                          <a:latin typeface="Calibri"/>
                          <a:ea typeface="Calibri"/>
                          <a:cs typeface="Mangal"/>
                        </a:rPr>
                        <a:t>- 40 STUDENTS</a:t>
                      </a:r>
                      <a:endParaRPr lang="en-US" sz="1200" b="1" dirty="0">
                        <a:latin typeface="Calibri"/>
                        <a:ea typeface="Calibri"/>
                        <a:cs typeface="Mangal"/>
                      </a:endParaRPr>
                    </a:p>
                  </a:txBody>
                  <a:tcPr marL="68580" marR="68580" marT="0" marB="0"/>
                </a:tc>
              </a:tr>
              <a:tr h="762000">
                <a:tc>
                  <a:txBody>
                    <a:bodyPr/>
                    <a:lstStyle/>
                    <a:p>
                      <a:pPr marL="0" marR="0">
                        <a:lnSpc>
                          <a:spcPct val="115000"/>
                        </a:lnSpc>
                        <a:spcBef>
                          <a:spcPts val="0"/>
                        </a:spcBef>
                        <a:spcAft>
                          <a:spcPts val="0"/>
                        </a:spcAft>
                      </a:pPr>
                      <a:r>
                        <a:rPr lang="en-US" sz="1200" b="1" dirty="0" smtClean="0">
                          <a:latin typeface="Calibri"/>
                          <a:ea typeface="Calibri"/>
                          <a:cs typeface="Mangal"/>
                        </a:rPr>
                        <a:t>14</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WODEN ART –BASTAR</a:t>
                      </a:r>
                    </a:p>
                    <a:p>
                      <a:pPr marL="0" marR="0">
                        <a:lnSpc>
                          <a:spcPct val="115000"/>
                        </a:lnSpc>
                        <a:spcBef>
                          <a:spcPts val="0"/>
                        </a:spcBef>
                        <a:spcAft>
                          <a:spcPts val="0"/>
                        </a:spcAft>
                      </a:pPr>
                      <a:r>
                        <a:rPr lang="en-US" sz="1200" b="1" dirty="0" smtClean="0">
                          <a:latin typeface="Calibri"/>
                          <a:ea typeface="Calibri"/>
                          <a:cs typeface="Mangal"/>
                        </a:rPr>
                        <a:t>3 DAY WORKSHOP</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DR. P.S. CHURENDRA</a:t>
                      </a:r>
                    </a:p>
                    <a:p>
                      <a:pPr marL="0" marR="0">
                        <a:lnSpc>
                          <a:spcPct val="115000"/>
                        </a:lnSpc>
                        <a:spcBef>
                          <a:spcPts val="0"/>
                        </a:spcBef>
                        <a:spcAft>
                          <a:spcPts val="0"/>
                        </a:spcAft>
                      </a:pPr>
                      <a:r>
                        <a:rPr lang="en-US" sz="1200" b="1" dirty="0" smtClean="0">
                          <a:latin typeface="Calibri"/>
                          <a:ea typeface="Calibri"/>
                          <a:cs typeface="Mangal"/>
                        </a:rPr>
                        <a:t>(TRAINER )</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13.02.2017-15.02.2017</a:t>
                      </a:r>
                    </a:p>
                    <a:p>
                      <a:pPr marL="0" marR="0">
                        <a:lnSpc>
                          <a:spcPct val="115000"/>
                        </a:lnSpc>
                        <a:spcBef>
                          <a:spcPts val="0"/>
                        </a:spcBef>
                        <a:spcAft>
                          <a:spcPts val="0"/>
                        </a:spcAft>
                      </a:pPr>
                      <a:r>
                        <a:rPr lang="en-US" sz="1200" b="1" dirty="0" smtClean="0">
                          <a:latin typeface="Calibri"/>
                          <a:ea typeface="Calibri"/>
                          <a:cs typeface="Mangal"/>
                        </a:rPr>
                        <a:t>- 73 STUDENTS</a:t>
                      </a:r>
                      <a:endParaRPr lang="en-US" sz="1200" b="1" dirty="0">
                        <a:latin typeface="Calibri"/>
                        <a:ea typeface="Calibri"/>
                        <a:cs typeface="Mangal"/>
                      </a:endParaRPr>
                    </a:p>
                  </a:txBody>
                  <a:tcPr marL="68580" marR="68580" marT="0" marB="0"/>
                </a:tc>
              </a:tr>
              <a:tr h="762000">
                <a:tc>
                  <a:txBody>
                    <a:bodyPr/>
                    <a:lstStyle/>
                    <a:p>
                      <a:pPr marL="0" marR="0">
                        <a:lnSpc>
                          <a:spcPct val="115000"/>
                        </a:lnSpc>
                        <a:spcBef>
                          <a:spcPts val="0"/>
                        </a:spcBef>
                        <a:spcAft>
                          <a:spcPts val="0"/>
                        </a:spcAft>
                      </a:pPr>
                      <a:r>
                        <a:rPr lang="en-US" sz="1200" b="1" dirty="0" smtClean="0">
                          <a:latin typeface="Calibri"/>
                          <a:ea typeface="Calibri"/>
                          <a:cs typeface="Mangal"/>
                        </a:rPr>
                        <a:t>15</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RAESONING AND LOGIC</a:t>
                      </a:r>
                    </a:p>
                    <a:p>
                      <a:pPr marL="0" marR="0">
                        <a:lnSpc>
                          <a:spcPct val="115000"/>
                        </a:lnSpc>
                        <a:spcBef>
                          <a:spcPts val="0"/>
                        </a:spcBef>
                        <a:spcAft>
                          <a:spcPts val="0"/>
                        </a:spcAft>
                      </a:pPr>
                      <a:r>
                        <a:rPr lang="en-US" sz="1200" b="1" dirty="0" smtClean="0">
                          <a:latin typeface="Calibri"/>
                          <a:ea typeface="Calibri"/>
                          <a:cs typeface="Mangal"/>
                        </a:rPr>
                        <a:t>(VERBAL AND NON</a:t>
                      </a:r>
                    </a:p>
                    <a:p>
                      <a:pPr marL="0" marR="0">
                        <a:lnSpc>
                          <a:spcPct val="115000"/>
                        </a:lnSpc>
                        <a:spcBef>
                          <a:spcPts val="0"/>
                        </a:spcBef>
                        <a:spcAft>
                          <a:spcPts val="0"/>
                        </a:spcAft>
                      </a:pPr>
                      <a:r>
                        <a:rPr lang="en-US" sz="1200" b="1" dirty="0" smtClean="0">
                          <a:latin typeface="Calibri"/>
                          <a:ea typeface="Calibri"/>
                          <a:cs typeface="Mangal"/>
                        </a:rPr>
                        <a:t>VERBAL)</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MOHIT KUMAR</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1.9.2017</a:t>
                      </a:r>
                    </a:p>
                    <a:p>
                      <a:pPr marL="0" marR="0">
                        <a:lnSpc>
                          <a:spcPct val="115000"/>
                        </a:lnSpc>
                        <a:spcBef>
                          <a:spcPts val="0"/>
                        </a:spcBef>
                        <a:spcAft>
                          <a:spcPts val="0"/>
                        </a:spcAft>
                      </a:pPr>
                      <a:r>
                        <a:rPr lang="en-US" sz="1200" b="1" dirty="0" smtClean="0">
                          <a:latin typeface="Calibri"/>
                          <a:ea typeface="Calibri"/>
                          <a:cs typeface="Mangal"/>
                        </a:rPr>
                        <a:t>- 36 STUDENTS</a:t>
                      </a:r>
                      <a:endParaRPr lang="en-US" sz="1200" b="1" dirty="0">
                        <a:latin typeface="Calibri"/>
                        <a:ea typeface="Calibri"/>
                        <a:cs typeface="Mangal"/>
                      </a:endParaRPr>
                    </a:p>
                  </a:txBody>
                  <a:tcPr marL="68580" marR="68580" marT="0" marB="0"/>
                </a:tc>
              </a:tr>
              <a:tr h="762000">
                <a:tc>
                  <a:txBody>
                    <a:bodyPr/>
                    <a:lstStyle/>
                    <a:p>
                      <a:pPr marL="0" marR="0">
                        <a:lnSpc>
                          <a:spcPct val="115000"/>
                        </a:lnSpc>
                        <a:spcBef>
                          <a:spcPts val="0"/>
                        </a:spcBef>
                        <a:spcAft>
                          <a:spcPts val="0"/>
                        </a:spcAft>
                      </a:pPr>
                      <a:r>
                        <a:rPr lang="en-US" sz="1200" b="1" dirty="0" smtClean="0">
                          <a:latin typeface="Calibri"/>
                          <a:ea typeface="Calibri"/>
                          <a:cs typeface="Mangal"/>
                        </a:rPr>
                        <a:t>16</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PREPARATION OF IAS</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TEJAS ACADEMY CIVIC CENTRE</a:t>
                      </a:r>
                    </a:p>
                    <a:p>
                      <a:pPr marL="0" marR="0">
                        <a:lnSpc>
                          <a:spcPct val="115000"/>
                        </a:lnSpc>
                        <a:spcBef>
                          <a:spcPts val="0"/>
                        </a:spcBef>
                        <a:spcAft>
                          <a:spcPts val="0"/>
                        </a:spcAft>
                      </a:pPr>
                      <a:r>
                        <a:rPr lang="en-US" sz="1200" b="1" dirty="0" smtClean="0">
                          <a:latin typeface="Calibri"/>
                          <a:ea typeface="Calibri"/>
                          <a:cs typeface="Mangal"/>
                        </a:rPr>
                        <a:t>PRINCE PANDEY</a:t>
                      </a:r>
                    </a:p>
                    <a:p>
                      <a:pPr marL="0" marR="0">
                        <a:lnSpc>
                          <a:spcPct val="115000"/>
                        </a:lnSpc>
                        <a:spcBef>
                          <a:spcPts val="0"/>
                        </a:spcBef>
                        <a:spcAft>
                          <a:spcPts val="0"/>
                        </a:spcAft>
                      </a:pPr>
                      <a:r>
                        <a:rPr lang="en-US" sz="1200" b="1" dirty="0" smtClean="0">
                          <a:latin typeface="Calibri"/>
                          <a:ea typeface="Calibri"/>
                          <a:cs typeface="Mangal"/>
                        </a:rPr>
                        <a:t>AVINASH VERMA</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6.9.2017</a:t>
                      </a:r>
                    </a:p>
                    <a:p>
                      <a:pPr marL="0" marR="0">
                        <a:lnSpc>
                          <a:spcPct val="115000"/>
                        </a:lnSpc>
                        <a:spcBef>
                          <a:spcPts val="0"/>
                        </a:spcBef>
                        <a:spcAft>
                          <a:spcPts val="0"/>
                        </a:spcAft>
                      </a:pPr>
                      <a:r>
                        <a:rPr lang="en-US" sz="1200" b="1" dirty="0" smtClean="0">
                          <a:latin typeface="Calibri"/>
                          <a:ea typeface="Calibri"/>
                          <a:cs typeface="Mangal"/>
                        </a:rPr>
                        <a:t>- 72 STUDENTS</a:t>
                      </a:r>
                      <a:endParaRPr lang="en-US" sz="1200" b="1" dirty="0">
                        <a:latin typeface="Calibri"/>
                        <a:ea typeface="Calibri"/>
                        <a:cs typeface="Mangal"/>
                      </a:endParaRPr>
                    </a:p>
                  </a:txBody>
                  <a:tcPr marL="68580" marR="68580" marT="0" marB="0"/>
                </a:tc>
              </a:tr>
              <a:tr h="762000">
                <a:tc>
                  <a:txBody>
                    <a:bodyPr/>
                    <a:lstStyle/>
                    <a:p>
                      <a:pPr marL="0" marR="0">
                        <a:lnSpc>
                          <a:spcPct val="115000"/>
                        </a:lnSpc>
                        <a:spcBef>
                          <a:spcPts val="0"/>
                        </a:spcBef>
                        <a:spcAft>
                          <a:spcPts val="0"/>
                        </a:spcAft>
                      </a:pPr>
                      <a:r>
                        <a:rPr lang="en-US" sz="1200" b="1" dirty="0" smtClean="0">
                          <a:latin typeface="Calibri"/>
                          <a:ea typeface="Calibri"/>
                          <a:cs typeface="Mangal"/>
                        </a:rPr>
                        <a:t>17</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SALES MANSHIP IN </a:t>
                      </a:r>
                    </a:p>
                    <a:p>
                      <a:pPr marL="0" marR="0">
                        <a:lnSpc>
                          <a:spcPct val="115000"/>
                        </a:lnSpc>
                        <a:spcBef>
                          <a:spcPts val="0"/>
                        </a:spcBef>
                        <a:spcAft>
                          <a:spcPts val="0"/>
                        </a:spcAft>
                      </a:pPr>
                      <a:r>
                        <a:rPr lang="en-US" sz="1200" b="1" dirty="0" smtClean="0">
                          <a:latin typeface="Calibri"/>
                          <a:ea typeface="Calibri"/>
                          <a:cs typeface="Mangal"/>
                        </a:rPr>
                        <a:t>AUTOMOBILE SECTOR</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TATA MOTORS </a:t>
                      </a:r>
                    </a:p>
                    <a:p>
                      <a:pPr marL="0" marR="0">
                        <a:lnSpc>
                          <a:spcPct val="115000"/>
                        </a:lnSpc>
                        <a:spcBef>
                          <a:spcPts val="0"/>
                        </a:spcBef>
                        <a:spcAft>
                          <a:spcPts val="0"/>
                        </a:spcAft>
                      </a:pPr>
                      <a:r>
                        <a:rPr lang="en-US" sz="1200" b="1" dirty="0" smtClean="0">
                          <a:latin typeface="Calibri"/>
                          <a:ea typeface="Calibri"/>
                          <a:cs typeface="Mangal"/>
                        </a:rPr>
                        <a:t>BHILAI BRACH</a:t>
                      </a:r>
                    </a:p>
                    <a:p>
                      <a:pPr marL="0" marR="0">
                        <a:lnSpc>
                          <a:spcPct val="115000"/>
                        </a:lnSpc>
                        <a:spcBef>
                          <a:spcPts val="0"/>
                        </a:spcBef>
                        <a:spcAft>
                          <a:spcPts val="0"/>
                        </a:spcAft>
                      </a:pPr>
                      <a:r>
                        <a:rPr lang="en-US" sz="1200" b="1" dirty="0" smtClean="0">
                          <a:latin typeface="Calibri"/>
                          <a:ea typeface="Calibri"/>
                          <a:cs typeface="Mangal"/>
                        </a:rPr>
                        <a:t>ABHISHEK SAMUEL</a:t>
                      </a:r>
                      <a:endParaRPr lang="en-US" sz="1200" b="1" dirty="0">
                        <a:latin typeface="Calibri"/>
                        <a:ea typeface="Calibri"/>
                        <a:cs typeface="Mangal"/>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Mangal"/>
                        </a:rPr>
                        <a:t>18.09.2018</a:t>
                      </a:r>
                    </a:p>
                    <a:p>
                      <a:pPr marL="0" marR="0">
                        <a:lnSpc>
                          <a:spcPct val="115000"/>
                        </a:lnSpc>
                        <a:spcBef>
                          <a:spcPts val="0"/>
                        </a:spcBef>
                        <a:spcAft>
                          <a:spcPts val="0"/>
                        </a:spcAft>
                      </a:pPr>
                      <a:r>
                        <a:rPr lang="en-US" sz="1200" b="1" dirty="0" smtClean="0">
                          <a:latin typeface="Calibri"/>
                          <a:ea typeface="Calibri"/>
                          <a:cs typeface="Mangal"/>
                        </a:rPr>
                        <a:t>- 71 STUDENTS</a:t>
                      </a:r>
                      <a:endParaRPr lang="en-US" sz="1200" b="1" dirty="0">
                        <a:latin typeface="Calibri"/>
                        <a:ea typeface="Calibri"/>
                        <a:cs typeface="Mangal"/>
                      </a:endParaRPr>
                    </a:p>
                  </a:txBody>
                  <a:tcPr marL="68580" marR="68580" marT="0" marB="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OBJECTIVES</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To give guidance to students on career related matters and assist them in exploring new opportunities. </a:t>
            </a:r>
          </a:p>
          <a:p>
            <a:r>
              <a:rPr lang="en-US" dirty="0" smtClean="0">
                <a:solidFill>
                  <a:srgbClr val="FFFF00"/>
                </a:solidFill>
              </a:rPr>
              <a:t>To organize various types and levels of training programs like personality development, Competition exam. Preparation, experience sharing by eminent personalities, communication skills and conduct model tests for various types of aptitude tests. </a:t>
            </a:r>
          </a:p>
          <a:p>
            <a:r>
              <a:rPr lang="en-US" dirty="0" smtClean="0">
                <a:solidFill>
                  <a:srgbClr val="FFFF00"/>
                </a:solidFill>
              </a:rPr>
              <a:t>To display various job advertisements coming in employment news, opportunities and career columns in leading news papers. </a:t>
            </a:r>
          </a:p>
          <a:p>
            <a:r>
              <a:rPr lang="en-US" dirty="0" smtClean="0">
                <a:solidFill>
                  <a:srgbClr val="FFFF00"/>
                </a:solidFill>
              </a:rPr>
              <a:t>Following activities are done in the college -1. Aptitude Test 2. GK Test 3. English Grammar and Verbal Ability Awareness 4. Training for Group Works and Team Effectiveness 5. Communication Skills 6. Lecture on Personality Developing 7. Awareness about IAS, PSC, NET, SET, RAILWAY and other type of competition exam.</a:t>
            </a:r>
            <a:endParaRPr lang="en-US" dirty="0">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600200"/>
          </a:xfrm>
        </p:spPr>
        <p:txBody>
          <a:bodyPr>
            <a:noAutofit/>
          </a:bodyPr>
          <a:lstStyle/>
          <a:p>
            <a:r>
              <a:rPr lang="en-US" sz="2000" dirty="0" smtClean="0">
                <a:solidFill>
                  <a:srgbClr val="FF0000"/>
                </a:solidFill>
                <a:effectLst/>
              </a:rPr>
              <a:t>A SAMPLE OF WOODEN ART PREPARED BY STUDENTS</a:t>
            </a:r>
            <a:br>
              <a:rPr lang="en-US" sz="2000" dirty="0" smtClean="0">
                <a:solidFill>
                  <a:srgbClr val="FF0000"/>
                </a:solidFill>
                <a:effectLst/>
              </a:rPr>
            </a:br>
            <a:r>
              <a:rPr lang="en-US" sz="2000" dirty="0" smtClean="0">
                <a:solidFill>
                  <a:srgbClr val="FF0000"/>
                </a:solidFill>
                <a:effectLst/>
              </a:rPr>
              <a:t>UNDER THE AEGIS OF CAREER AND COUNSELLING UNIT OF COLLEGE </a:t>
            </a:r>
            <a:endParaRPr lang="en-US" sz="2000" dirty="0">
              <a:solidFill>
                <a:srgbClr val="FF0000"/>
              </a:solidFill>
              <a:effectLst/>
            </a:endParaRPr>
          </a:p>
        </p:txBody>
      </p:sp>
      <p:pic>
        <p:nvPicPr>
          <p:cNvPr id="9218" name="Picture 2" descr="G:\AAA-BOTANY\IMG_20210909_145642.jpg"/>
          <p:cNvPicPr>
            <a:picLocks noGrp="1" noChangeAspect="1" noChangeArrowheads="1"/>
          </p:cNvPicPr>
          <p:nvPr>
            <p:ph idx="1"/>
          </p:nvPr>
        </p:nvPicPr>
        <p:blipFill>
          <a:blip r:embed="rId2" cstate="print"/>
          <a:srcRect/>
          <a:stretch>
            <a:fillRect/>
          </a:stretch>
        </p:blipFill>
        <p:spPr bwMode="auto">
          <a:xfrm>
            <a:off x="2971800" y="2667001"/>
            <a:ext cx="3124200" cy="3581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2743200"/>
            <a:ext cx="6400800" cy="2341098"/>
          </a:xfrm>
        </p:spPr>
        <p:txBody>
          <a:bodyPr>
            <a:normAutofit/>
          </a:bodyPr>
          <a:lstStyle/>
          <a:p>
            <a:r>
              <a:rPr lang="en-US" sz="4800" dirty="0" smtClean="0">
                <a:solidFill>
                  <a:srgbClr val="FFFF00"/>
                </a:solidFill>
              </a:rPr>
              <a:t>THANK YOU</a:t>
            </a:r>
            <a:endParaRPr lang="en-IN" sz="48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PLAN</a:t>
            </a:r>
            <a:endParaRPr lang="en-US" dirty="0"/>
          </a:p>
        </p:txBody>
      </p:sp>
      <p:sp>
        <p:nvSpPr>
          <p:cNvPr id="3" name="Content Placeholder 2"/>
          <p:cNvSpPr>
            <a:spLocks noGrp="1"/>
          </p:cNvSpPr>
          <p:nvPr>
            <p:ph idx="1"/>
          </p:nvPr>
        </p:nvSpPr>
        <p:spPr/>
        <p:txBody>
          <a:bodyPr>
            <a:normAutofit/>
          </a:bodyPr>
          <a:lstStyle/>
          <a:p>
            <a:pPr>
              <a:buNone/>
            </a:pPr>
            <a:r>
              <a:rPr lang="en-US" dirty="0" smtClean="0"/>
              <a:t>   To create links in college website for open discussions, information sharing and feedback based contribution.</a:t>
            </a:r>
          </a:p>
          <a:p>
            <a:r>
              <a:rPr lang="en-US" dirty="0" smtClean="0"/>
              <a:t>To increase facilities for greenery enhancement in campus and to introduce new plant varieties in Botanical Garden along with listing, auditing, QR coding and </a:t>
            </a:r>
            <a:r>
              <a:rPr lang="en-US" dirty="0" err="1" smtClean="0"/>
              <a:t>geotagging</a:t>
            </a:r>
            <a:r>
              <a:rPr lang="en-US" dirty="0" smtClean="0"/>
              <a:t> of the available plants.</a:t>
            </a:r>
          </a:p>
          <a:p>
            <a:r>
              <a:rPr lang="en-US" dirty="0" smtClean="0"/>
              <a:t>To create environment for competitive exams like NET,SET and GATE.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752600"/>
          </a:xfrm>
        </p:spPr>
        <p:txBody>
          <a:bodyPr>
            <a:normAutofit/>
          </a:bodyPr>
          <a:lstStyle/>
          <a:p>
            <a:r>
              <a:rPr lang="en-US" b="1" dirty="0" smtClean="0"/>
              <a:t>RUNNING PROGRAMS  </a:t>
            </a:r>
            <a:br>
              <a:rPr lang="en-US" b="1" dirty="0" smtClean="0"/>
            </a:br>
            <a:endParaRPr lang="en-US" dirty="0"/>
          </a:p>
        </p:txBody>
      </p:sp>
      <p:graphicFrame>
        <p:nvGraphicFramePr>
          <p:cNvPr id="4" name="Content Placeholder 3"/>
          <p:cNvGraphicFramePr>
            <a:graphicFrameLocks noGrp="1"/>
          </p:cNvGraphicFramePr>
          <p:nvPr>
            <p:ph idx="1"/>
          </p:nvPr>
        </p:nvGraphicFramePr>
        <p:xfrm>
          <a:off x="228600" y="1143001"/>
          <a:ext cx="8686799" cy="5334000"/>
        </p:xfrm>
        <a:graphic>
          <a:graphicData uri="http://schemas.openxmlformats.org/drawingml/2006/table">
            <a:tbl>
              <a:tblPr firstRow="1" bandRow="1">
                <a:tableStyleId>{5C22544A-7EE6-4342-B048-85BDC9FD1C3A}</a:tableStyleId>
              </a:tblPr>
              <a:tblGrid>
                <a:gridCol w="1240971"/>
                <a:gridCol w="1240971"/>
                <a:gridCol w="1240971"/>
                <a:gridCol w="1240971"/>
                <a:gridCol w="1470782"/>
                <a:gridCol w="1011162"/>
                <a:gridCol w="1240971"/>
              </a:tblGrid>
              <a:tr h="1930636">
                <a:tc>
                  <a:txBody>
                    <a:bodyPr/>
                    <a:lstStyle/>
                    <a:p>
                      <a:r>
                        <a:rPr lang="en-US" dirty="0" smtClean="0"/>
                        <a:t>Name of the Program</a:t>
                      </a:r>
                      <a:endParaRPr lang="en-US" dirty="0"/>
                    </a:p>
                  </a:txBody>
                  <a:tcPr/>
                </a:tc>
                <a:tc>
                  <a:txBody>
                    <a:bodyPr/>
                    <a:lstStyle/>
                    <a:p>
                      <a:r>
                        <a:rPr lang="en-US" dirty="0" smtClean="0"/>
                        <a:t>Main subject</a:t>
                      </a:r>
                      <a:endParaRPr lang="en-US" dirty="0"/>
                    </a:p>
                  </a:txBody>
                  <a:tcPr/>
                </a:tc>
                <a:tc>
                  <a:txBody>
                    <a:bodyPr/>
                    <a:lstStyle/>
                    <a:p>
                      <a:r>
                        <a:rPr lang="en-US" dirty="0" smtClean="0"/>
                        <a:t>Category </a:t>
                      </a:r>
                      <a:endParaRPr lang="en-US" dirty="0"/>
                    </a:p>
                  </a:txBody>
                  <a:tcPr/>
                </a:tc>
                <a:tc>
                  <a:txBody>
                    <a:bodyPr/>
                    <a:lstStyle/>
                    <a:p>
                      <a:r>
                        <a:rPr lang="en-US" dirty="0" smtClean="0"/>
                        <a:t>Duration</a:t>
                      </a:r>
                      <a:endParaRPr lang="en-US" dirty="0"/>
                    </a:p>
                  </a:txBody>
                  <a:tcPr/>
                </a:tc>
                <a:tc>
                  <a:txBody>
                    <a:bodyPr/>
                    <a:lstStyle/>
                    <a:p>
                      <a:r>
                        <a:rPr lang="en-US" dirty="0" smtClean="0"/>
                        <a:t>Intake per year</a:t>
                      </a:r>
                      <a:endParaRPr lang="en-US" dirty="0"/>
                    </a:p>
                  </a:txBody>
                  <a:tcPr/>
                </a:tc>
                <a:tc>
                  <a:txBody>
                    <a:bodyPr/>
                    <a:lstStyle/>
                    <a:p>
                      <a:r>
                        <a:rPr lang="en-US" dirty="0" smtClean="0"/>
                        <a:t>Start</a:t>
                      </a:r>
                      <a:r>
                        <a:rPr lang="en-US" baseline="0" dirty="0" smtClean="0"/>
                        <a:t> from</a:t>
                      </a:r>
                      <a:endParaRPr lang="en-US" dirty="0"/>
                    </a:p>
                  </a:txBody>
                  <a:tcPr/>
                </a:tc>
                <a:tc>
                  <a:txBody>
                    <a:bodyPr/>
                    <a:lstStyle/>
                    <a:p>
                      <a:r>
                        <a:rPr lang="en-US" dirty="0" smtClean="0"/>
                        <a:t>Type</a:t>
                      </a:r>
                      <a:r>
                        <a:rPr lang="en-US" baseline="0" dirty="0" smtClean="0"/>
                        <a:t> of course</a:t>
                      </a:r>
                      <a:endParaRPr lang="en-US" dirty="0"/>
                    </a:p>
                  </a:txBody>
                  <a:tcPr/>
                </a:tc>
              </a:tr>
              <a:tr h="1701682">
                <a:tc>
                  <a:txBody>
                    <a:bodyPr/>
                    <a:lstStyle/>
                    <a:p>
                      <a:pPr>
                        <a:spcAft>
                          <a:spcPts val="1985"/>
                        </a:spcAft>
                      </a:pPr>
                      <a:r>
                        <a:rPr lang="en-US" sz="1600" dirty="0"/>
                        <a:t>M.Sc. Botany</a:t>
                      </a:r>
                    </a:p>
                  </a:txBody>
                  <a:tcPr marL="105410" marR="105410" marT="105410" marB="105410" anchor="ctr"/>
                </a:tc>
                <a:tc>
                  <a:txBody>
                    <a:bodyPr/>
                    <a:lstStyle/>
                    <a:p>
                      <a:pPr>
                        <a:spcAft>
                          <a:spcPts val="1985"/>
                        </a:spcAft>
                      </a:pPr>
                      <a:r>
                        <a:rPr lang="en-US" sz="1600"/>
                        <a:t>Botany</a:t>
                      </a:r>
                    </a:p>
                  </a:txBody>
                  <a:tcPr marL="105410" marR="105410" marT="105410" marB="105410" anchor="ctr"/>
                </a:tc>
                <a:tc>
                  <a:txBody>
                    <a:bodyPr/>
                    <a:lstStyle/>
                    <a:p>
                      <a:pPr>
                        <a:spcAft>
                          <a:spcPts val="1985"/>
                        </a:spcAft>
                      </a:pPr>
                      <a:r>
                        <a:rPr lang="en-US" sz="1600"/>
                        <a:t>PG (Science)</a:t>
                      </a:r>
                    </a:p>
                  </a:txBody>
                  <a:tcPr marL="105410" marR="105410" marT="105410" marB="105410" anchor="ctr"/>
                </a:tc>
                <a:tc>
                  <a:txBody>
                    <a:bodyPr/>
                    <a:lstStyle/>
                    <a:p>
                      <a:pPr>
                        <a:spcAft>
                          <a:spcPts val="1985"/>
                        </a:spcAft>
                      </a:pPr>
                      <a:r>
                        <a:rPr lang="en-US" sz="1600"/>
                        <a:t>4 Semesters</a:t>
                      </a:r>
                    </a:p>
                  </a:txBody>
                  <a:tcPr marL="105410" marR="105410" marT="105410" marB="105410" anchor="ctr"/>
                </a:tc>
                <a:tc>
                  <a:txBody>
                    <a:bodyPr/>
                    <a:lstStyle/>
                    <a:p>
                      <a:pPr>
                        <a:spcAft>
                          <a:spcPts val="1985"/>
                        </a:spcAft>
                      </a:pPr>
                      <a:r>
                        <a:rPr lang="en-US" sz="1600"/>
                        <a:t>20</a:t>
                      </a:r>
                    </a:p>
                  </a:txBody>
                  <a:tcPr marL="105410" marR="105410" marT="105410" marB="105410" anchor="ctr"/>
                </a:tc>
                <a:tc>
                  <a:txBody>
                    <a:bodyPr/>
                    <a:lstStyle/>
                    <a:p>
                      <a:pPr>
                        <a:spcAft>
                          <a:spcPts val="1985"/>
                        </a:spcAft>
                      </a:pPr>
                      <a:r>
                        <a:rPr lang="en-US" sz="1600"/>
                        <a:t>2010-11</a:t>
                      </a:r>
                    </a:p>
                  </a:txBody>
                  <a:tcPr marL="105410" marR="105410" marT="105410" marB="105410" anchor="ctr"/>
                </a:tc>
                <a:tc>
                  <a:txBody>
                    <a:bodyPr/>
                    <a:lstStyle/>
                    <a:p>
                      <a:pPr>
                        <a:spcAft>
                          <a:spcPts val="1985"/>
                        </a:spcAft>
                      </a:pPr>
                      <a:r>
                        <a:rPr lang="en-US" sz="1600" dirty="0"/>
                        <a:t>Self-financing</a:t>
                      </a:r>
                    </a:p>
                  </a:txBody>
                  <a:tcPr marL="105410" marR="105410" marT="105410" marB="105410" anchor="ctr"/>
                </a:tc>
              </a:tr>
              <a:tr h="1701682">
                <a:tc>
                  <a:txBody>
                    <a:bodyPr/>
                    <a:lstStyle/>
                    <a:p>
                      <a:pPr>
                        <a:spcAft>
                          <a:spcPts val="1985"/>
                        </a:spcAft>
                      </a:pPr>
                      <a:r>
                        <a:rPr lang="en-US" sz="1600" dirty="0" smtClean="0"/>
                        <a:t>B.Sc</a:t>
                      </a:r>
                      <a:r>
                        <a:rPr lang="en-US" sz="1600" dirty="0"/>
                        <a:t>.</a:t>
                      </a:r>
                    </a:p>
                  </a:txBody>
                  <a:tcPr marL="105410" marR="105410" marT="105410" marB="105410" anchor="ctr"/>
                </a:tc>
                <a:tc>
                  <a:txBody>
                    <a:bodyPr/>
                    <a:lstStyle/>
                    <a:p>
                      <a:pPr>
                        <a:spcAft>
                          <a:spcPts val="1985"/>
                        </a:spcAft>
                      </a:pPr>
                      <a:r>
                        <a:rPr lang="en-US" sz="1600" dirty="0"/>
                        <a:t>Botany, </a:t>
                      </a:r>
                      <a:r>
                        <a:rPr lang="en-US" sz="1600" dirty="0" smtClean="0"/>
                        <a:t>along</a:t>
                      </a:r>
                      <a:r>
                        <a:rPr lang="en-US" sz="1600" baseline="0" dirty="0" smtClean="0"/>
                        <a:t> </a:t>
                      </a:r>
                      <a:r>
                        <a:rPr lang="en-US" sz="1600" dirty="0" smtClean="0"/>
                        <a:t>with </a:t>
                      </a:r>
                      <a:r>
                        <a:rPr lang="en-US" sz="1600" dirty="0"/>
                        <a:t>chemistry and Zoology</a:t>
                      </a:r>
                    </a:p>
                  </a:txBody>
                  <a:tcPr marL="105410" marR="105410" marT="105410" marB="105410" anchor="ctr"/>
                </a:tc>
                <a:tc>
                  <a:txBody>
                    <a:bodyPr/>
                    <a:lstStyle/>
                    <a:p>
                      <a:pPr>
                        <a:spcAft>
                          <a:spcPts val="1985"/>
                        </a:spcAft>
                      </a:pPr>
                      <a:r>
                        <a:rPr lang="en-US" sz="1600" dirty="0"/>
                        <a:t>UG (Science)</a:t>
                      </a:r>
                    </a:p>
                  </a:txBody>
                  <a:tcPr marL="105410" marR="105410" marT="105410" marB="105410" anchor="ctr"/>
                </a:tc>
                <a:tc>
                  <a:txBody>
                    <a:bodyPr/>
                    <a:lstStyle/>
                    <a:p>
                      <a:pPr>
                        <a:spcAft>
                          <a:spcPts val="1985"/>
                        </a:spcAft>
                      </a:pPr>
                      <a:r>
                        <a:rPr lang="en-US" sz="1600" dirty="0"/>
                        <a:t>3 years</a:t>
                      </a:r>
                    </a:p>
                  </a:txBody>
                  <a:tcPr marL="105410" marR="105410" marT="105410" marB="105410" anchor="ctr"/>
                </a:tc>
                <a:tc>
                  <a:txBody>
                    <a:bodyPr/>
                    <a:lstStyle/>
                    <a:p>
                      <a:pPr>
                        <a:spcAft>
                          <a:spcPts val="1985"/>
                        </a:spcAft>
                      </a:pPr>
                      <a:r>
                        <a:rPr lang="en-US" sz="1600" dirty="0"/>
                        <a:t>60</a:t>
                      </a:r>
                    </a:p>
                  </a:txBody>
                  <a:tcPr marL="105410" marR="105410" marT="105410" marB="105410" anchor="ctr"/>
                </a:tc>
                <a:tc>
                  <a:txBody>
                    <a:bodyPr/>
                    <a:lstStyle/>
                    <a:p>
                      <a:pPr>
                        <a:spcAft>
                          <a:spcPts val="1985"/>
                        </a:spcAft>
                      </a:pPr>
                      <a:r>
                        <a:rPr lang="en-US" sz="1600" dirty="0"/>
                        <a:t>1990-91</a:t>
                      </a:r>
                    </a:p>
                  </a:txBody>
                  <a:tcPr marL="105410" marR="105410" marT="105410" marB="105410" anchor="ctr"/>
                </a:tc>
                <a:tc>
                  <a:txBody>
                    <a:bodyPr/>
                    <a:lstStyle/>
                    <a:p>
                      <a:pPr>
                        <a:spcAft>
                          <a:spcPts val="1985"/>
                        </a:spcAft>
                      </a:pPr>
                      <a:r>
                        <a:rPr lang="en-US" sz="1600" dirty="0"/>
                        <a:t>Government</a:t>
                      </a:r>
                    </a:p>
                  </a:txBody>
                  <a:tcPr marL="105410" marR="105410" marT="105410" marB="105410"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Details of the faculty </a:t>
            </a:r>
            <a:r>
              <a:rPr lang="en-US" b="1" dirty="0" smtClean="0"/>
              <a:t/>
            </a:r>
            <a:br>
              <a:rPr lang="en-US" b="1" dirty="0" smtClean="0"/>
            </a:br>
            <a:endParaRPr lang="en-US" dirty="0"/>
          </a:p>
        </p:txBody>
      </p:sp>
      <p:graphicFrame>
        <p:nvGraphicFramePr>
          <p:cNvPr id="4" name="Content Placeholder 3"/>
          <p:cNvGraphicFramePr>
            <a:graphicFrameLocks noGrp="1"/>
          </p:cNvGraphicFramePr>
          <p:nvPr>
            <p:ph idx="1"/>
          </p:nvPr>
        </p:nvGraphicFramePr>
        <p:xfrm>
          <a:off x="457200" y="1600200"/>
          <a:ext cx="8229600" cy="3352800"/>
        </p:xfrm>
        <a:graphic>
          <a:graphicData uri="http://schemas.openxmlformats.org/drawingml/2006/table">
            <a:tbl>
              <a:tblPr firstRow="1" bandRow="1">
                <a:tableStyleId>{5C22544A-7EE6-4342-B048-85BDC9FD1C3A}</a:tableStyleId>
              </a:tblPr>
              <a:tblGrid>
                <a:gridCol w="2057400"/>
                <a:gridCol w="2057400"/>
                <a:gridCol w="2057400"/>
                <a:gridCol w="2057400"/>
              </a:tblGrid>
              <a:tr h="1117600">
                <a:tc>
                  <a:txBody>
                    <a:bodyPr/>
                    <a:lstStyle/>
                    <a:p>
                      <a:pPr>
                        <a:spcAft>
                          <a:spcPts val="1985"/>
                        </a:spcAft>
                      </a:pPr>
                      <a:r>
                        <a:rPr lang="en-US" sz="2000" b="1" dirty="0" smtClean="0"/>
                        <a:t>Name </a:t>
                      </a:r>
                      <a:r>
                        <a:rPr lang="en-US" sz="2000" b="1" dirty="0"/>
                        <a:t>of the </a:t>
                      </a:r>
                      <a:r>
                        <a:rPr lang="en-US" sz="2000" b="1" dirty="0" smtClean="0"/>
                        <a:t>Post</a:t>
                      </a:r>
                      <a:endParaRPr lang="en-US" sz="2000" dirty="0"/>
                    </a:p>
                  </a:txBody>
                  <a:tcPr marL="105410" marR="105410" marT="105410" marB="105410" anchor="ctr"/>
                </a:tc>
                <a:tc>
                  <a:txBody>
                    <a:bodyPr/>
                    <a:lstStyle/>
                    <a:p>
                      <a:pPr>
                        <a:spcAft>
                          <a:spcPts val="1985"/>
                        </a:spcAft>
                      </a:pPr>
                      <a:r>
                        <a:rPr lang="en-US" sz="2000" b="1"/>
                        <a:t>Sanctioned</a:t>
                      </a:r>
                      <a:endParaRPr lang="en-US" sz="2000"/>
                    </a:p>
                  </a:txBody>
                  <a:tcPr marL="105410" marR="105410" marT="105410" marB="105410" anchor="ctr"/>
                </a:tc>
                <a:tc>
                  <a:txBody>
                    <a:bodyPr/>
                    <a:lstStyle/>
                    <a:p>
                      <a:pPr>
                        <a:spcAft>
                          <a:spcPts val="1985"/>
                        </a:spcAft>
                      </a:pPr>
                      <a:r>
                        <a:rPr lang="en-US" sz="2000" b="1" dirty="0" smtClean="0"/>
                        <a:t>Post Filled</a:t>
                      </a:r>
                      <a:endParaRPr lang="en-US" sz="2000" dirty="0"/>
                    </a:p>
                  </a:txBody>
                  <a:tcPr marL="105410" marR="105410" marT="105410" marB="105410" anchor="ctr"/>
                </a:tc>
                <a:tc>
                  <a:txBody>
                    <a:bodyPr/>
                    <a:lstStyle/>
                    <a:p>
                      <a:pPr>
                        <a:spcAft>
                          <a:spcPts val="1985"/>
                        </a:spcAft>
                      </a:pPr>
                      <a:r>
                        <a:rPr lang="en-US" sz="2000" b="1" dirty="0" smtClean="0"/>
                        <a:t>Post Vacant</a:t>
                      </a:r>
                      <a:endParaRPr lang="en-US" sz="2000" dirty="0"/>
                    </a:p>
                  </a:txBody>
                  <a:tcPr marL="105410" marR="105410" marT="105410" marB="105410" anchor="ctr"/>
                </a:tc>
              </a:tr>
              <a:tr h="1117600">
                <a:tc>
                  <a:txBody>
                    <a:bodyPr/>
                    <a:lstStyle/>
                    <a:p>
                      <a:pPr>
                        <a:spcAft>
                          <a:spcPts val="1985"/>
                        </a:spcAft>
                      </a:pPr>
                      <a:r>
                        <a:rPr lang="en-US" sz="2000" dirty="0"/>
                        <a:t>Professor</a:t>
                      </a:r>
                    </a:p>
                  </a:txBody>
                  <a:tcPr marL="105410" marR="105410" marT="105410" marB="105410" anchor="ctr"/>
                </a:tc>
                <a:tc>
                  <a:txBody>
                    <a:bodyPr/>
                    <a:lstStyle/>
                    <a:p>
                      <a:pPr>
                        <a:spcAft>
                          <a:spcPts val="1985"/>
                        </a:spcAft>
                      </a:pPr>
                      <a:r>
                        <a:rPr lang="en-US" sz="2000" dirty="0" smtClean="0"/>
                        <a:t>00</a:t>
                      </a:r>
                      <a:endParaRPr lang="en-US" sz="2000" dirty="0"/>
                    </a:p>
                  </a:txBody>
                  <a:tcPr marL="105410" marR="105410" marT="105410" marB="105410" anchor="ctr"/>
                </a:tc>
                <a:tc>
                  <a:txBody>
                    <a:bodyPr/>
                    <a:lstStyle/>
                    <a:p>
                      <a:pPr>
                        <a:spcAft>
                          <a:spcPts val="1985"/>
                        </a:spcAft>
                      </a:pPr>
                      <a:r>
                        <a:rPr lang="en-US" sz="2000" dirty="0"/>
                        <a:t>00</a:t>
                      </a:r>
                    </a:p>
                  </a:txBody>
                  <a:tcPr marL="105410" marR="105410" marT="105410" marB="105410" anchor="ctr"/>
                </a:tc>
                <a:tc>
                  <a:txBody>
                    <a:bodyPr/>
                    <a:lstStyle/>
                    <a:p>
                      <a:pPr>
                        <a:spcAft>
                          <a:spcPts val="1985"/>
                        </a:spcAft>
                      </a:pPr>
                      <a:r>
                        <a:rPr lang="en-US" sz="2000"/>
                        <a:t>00</a:t>
                      </a:r>
                    </a:p>
                  </a:txBody>
                  <a:tcPr marL="105410" marR="105410" marT="105410" marB="105410" anchor="ctr"/>
                </a:tc>
              </a:tr>
              <a:tr h="1117600">
                <a:tc>
                  <a:txBody>
                    <a:bodyPr/>
                    <a:lstStyle/>
                    <a:p>
                      <a:pPr>
                        <a:spcAft>
                          <a:spcPts val="1985"/>
                        </a:spcAft>
                      </a:pPr>
                      <a:r>
                        <a:rPr lang="en-US" sz="2000" dirty="0"/>
                        <a:t>Assistant Professor</a:t>
                      </a:r>
                    </a:p>
                  </a:txBody>
                  <a:tcPr marL="105410" marR="105410" marT="105410" marB="105410" anchor="ctr"/>
                </a:tc>
                <a:tc>
                  <a:txBody>
                    <a:bodyPr/>
                    <a:lstStyle/>
                    <a:p>
                      <a:pPr>
                        <a:spcAft>
                          <a:spcPts val="1985"/>
                        </a:spcAft>
                      </a:pPr>
                      <a:r>
                        <a:rPr lang="en-US" sz="2000" dirty="0" smtClean="0"/>
                        <a:t>01</a:t>
                      </a:r>
                      <a:endParaRPr lang="en-US" sz="2000" dirty="0"/>
                    </a:p>
                  </a:txBody>
                  <a:tcPr marL="105410" marR="105410" marT="105410" marB="105410" anchor="ctr"/>
                </a:tc>
                <a:tc>
                  <a:txBody>
                    <a:bodyPr/>
                    <a:lstStyle/>
                    <a:p>
                      <a:pPr>
                        <a:spcAft>
                          <a:spcPts val="1985"/>
                        </a:spcAft>
                      </a:pPr>
                      <a:r>
                        <a:rPr lang="en-US" sz="2000" dirty="0"/>
                        <a:t>01</a:t>
                      </a:r>
                    </a:p>
                  </a:txBody>
                  <a:tcPr marL="105410" marR="105410" marT="105410" marB="105410" anchor="ctr"/>
                </a:tc>
                <a:tc>
                  <a:txBody>
                    <a:bodyPr/>
                    <a:lstStyle/>
                    <a:p>
                      <a:pPr>
                        <a:spcAft>
                          <a:spcPts val="1985"/>
                        </a:spcAft>
                      </a:pPr>
                      <a:r>
                        <a:rPr lang="en-US" sz="2000" dirty="0"/>
                        <a:t>00</a:t>
                      </a:r>
                    </a:p>
                  </a:txBody>
                  <a:tcPr marL="105410" marR="105410" marT="105410" marB="105410" anchor="ctr"/>
                </a:tc>
              </a:tr>
            </a:tbl>
          </a:graphicData>
        </a:graphic>
      </p:graphicFrame>
      <p:sp>
        <p:nvSpPr>
          <p:cNvPr id="5" name="TextBox 4"/>
          <p:cNvSpPr txBox="1"/>
          <p:nvPr/>
        </p:nvSpPr>
        <p:spPr>
          <a:xfrm>
            <a:off x="609600" y="5486400"/>
            <a:ext cx="7772400" cy="646331"/>
          </a:xfrm>
          <a:prstGeom prst="rect">
            <a:avLst/>
          </a:prstGeom>
          <a:noFill/>
        </p:spPr>
        <p:txBody>
          <a:bodyPr wrap="square" rtlCol="0">
            <a:spAutoFit/>
          </a:bodyPr>
          <a:lstStyle/>
          <a:p>
            <a:r>
              <a:rPr lang="en-US" b="1" dirty="0" smtClean="0">
                <a:solidFill>
                  <a:srgbClr val="FFFF00"/>
                </a:solidFill>
              </a:rPr>
              <a:t>Two posts of Assistant Professors (JBS) are sanctioned by the JBS to run the self-financing course successfully. </a:t>
            </a:r>
            <a:endParaRPr lang="en-US"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3600" dirty="0" smtClean="0">
                <a:solidFill>
                  <a:srgbClr val="FFFF00"/>
                </a:solidFill>
              </a:rPr>
              <a:t/>
            </a:r>
            <a:br>
              <a:rPr lang="en-US" sz="3600" dirty="0" smtClean="0">
                <a:solidFill>
                  <a:srgbClr val="FFFF00"/>
                </a:solidFill>
              </a:rPr>
            </a:br>
            <a:r>
              <a:rPr lang="en-US" sz="3600" dirty="0" smtClean="0">
                <a:solidFill>
                  <a:srgbClr val="FFFF00"/>
                </a:solidFill>
              </a:rPr>
              <a:t>Extension Activities of </a:t>
            </a:r>
            <a:br>
              <a:rPr lang="en-US" sz="3600" dirty="0" smtClean="0">
                <a:solidFill>
                  <a:srgbClr val="FFFF00"/>
                </a:solidFill>
              </a:rPr>
            </a:br>
            <a:r>
              <a:rPr lang="en-US" sz="3600" dirty="0" smtClean="0">
                <a:solidFill>
                  <a:srgbClr val="FFFF00"/>
                </a:solidFill>
              </a:rPr>
              <a:t>the Botany Department</a:t>
            </a:r>
            <a:br>
              <a:rPr lang="en-US" sz="3600" dirty="0" smtClean="0">
                <a:solidFill>
                  <a:srgbClr val="FFFF00"/>
                </a:solidFill>
              </a:rPr>
            </a:br>
            <a:endParaRPr lang="en-US" sz="3600" dirty="0">
              <a:solidFill>
                <a:srgbClr val="FFFF00"/>
              </a:solidFill>
            </a:endParaRPr>
          </a:p>
        </p:txBody>
      </p:sp>
      <p:sp>
        <p:nvSpPr>
          <p:cNvPr id="3" name="Content Placeholder 2"/>
          <p:cNvSpPr>
            <a:spLocks noGrp="1"/>
          </p:cNvSpPr>
          <p:nvPr>
            <p:ph idx="1"/>
          </p:nvPr>
        </p:nvSpPr>
        <p:spPr>
          <a:xfrm>
            <a:off x="457200" y="2133600"/>
            <a:ext cx="8229600" cy="3657600"/>
          </a:xfrm>
        </p:spPr>
        <p:txBody>
          <a:bodyPr/>
          <a:lstStyle/>
          <a:p>
            <a:pPr>
              <a:buNone/>
            </a:pPr>
            <a:endParaRPr lang="en-US" dirty="0" smtClean="0"/>
          </a:p>
          <a:p>
            <a:r>
              <a:rPr lang="en-US" dirty="0" smtClean="0"/>
              <a:t>A Botanical Garden is being developed.</a:t>
            </a:r>
          </a:p>
          <a:p>
            <a:r>
              <a:rPr lang="en-US" dirty="0" smtClean="0"/>
              <a:t>An </a:t>
            </a:r>
            <a:r>
              <a:rPr lang="en-US" dirty="0" err="1" smtClean="0"/>
              <a:t>Oxyzone</a:t>
            </a:r>
            <a:r>
              <a:rPr lang="en-US" dirty="0" smtClean="0"/>
              <a:t> garden is being maintained.</a:t>
            </a:r>
          </a:p>
          <a:p>
            <a:r>
              <a:rPr lang="en-US" dirty="0" smtClean="0"/>
              <a:t>A Medicinal plants Garden is being   developed.</a:t>
            </a:r>
          </a:p>
          <a:p>
            <a:r>
              <a:rPr lang="en-US" dirty="0" smtClean="0"/>
              <a:t>Mushroom spawn production is  	  	     introduced to PG students.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Extension Activities</a:t>
            </a:r>
            <a:endParaRPr lang="en-US" dirty="0">
              <a:solidFill>
                <a:srgbClr val="FFFF00"/>
              </a:solidFill>
            </a:endParaRPr>
          </a:p>
        </p:txBody>
      </p:sp>
      <p:pic>
        <p:nvPicPr>
          <p:cNvPr id="4" name="Content Placeholder 3" descr="http://govtcccollegepatan.in/Facility/Department7_7.jpg"/>
          <p:cNvPicPr>
            <a:picLocks noGrp="1"/>
          </p:cNvPicPr>
          <p:nvPr>
            <p:ph idx="1"/>
          </p:nvPr>
        </p:nvPicPr>
        <p:blipFill>
          <a:blip r:embed="rId2"/>
          <a:stretch>
            <a:fillRect/>
          </a:stretch>
        </p:blipFill>
        <p:spPr bwMode="auto">
          <a:xfrm>
            <a:off x="1143000" y="1600200"/>
            <a:ext cx="6858000" cy="47085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STUDENTS IN MERIT LIST</a:t>
            </a:r>
            <a:r>
              <a:rPr lang="en-US" dirty="0" smtClean="0"/>
              <a:t/>
            </a:r>
            <a:br>
              <a:rPr lang="en-US" dirty="0" smtClean="0"/>
            </a:br>
            <a:r>
              <a:rPr lang="en-US" dirty="0" smtClean="0"/>
              <a:t> </a:t>
            </a:r>
            <a:endParaRPr lang="en-US" dirty="0"/>
          </a:p>
        </p:txBody>
      </p:sp>
      <p:graphicFrame>
        <p:nvGraphicFramePr>
          <p:cNvPr id="4" name="Content Placeholder 3"/>
          <p:cNvGraphicFramePr>
            <a:graphicFrameLocks noGrp="1"/>
          </p:cNvGraphicFramePr>
          <p:nvPr>
            <p:ph idx="1"/>
          </p:nvPr>
        </p:nvGraphicFramePr>
        <p:xfrm>
          <a:off x="457200" y="1600200"/>
          <a:ext cx="8229600" cy="43434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085850">
                <a:tc>
                  <a:txBody>
                    <a:bodyPr/>
                    <a:lstStyle/>
                    <a:p>
                      <a:pPr algn="just"/>
                      <a:r>
                        <a:rPr lang="en-US" sz="1600" b="1" dirty="0">
                          <a:latin typeface="times new roman"/>
                        </a:rPr>
                        <a:t>S.N.</a:t>
                      </a:r>
                      <a:endParaRPr lang="en-US" sz="1600" dirty="0"/>
                    </a:p>
                  </a:txBody>
                  <a:tcPr marL="68580" marR="68580"/>
                </a:tc>
                <a:tc>
                  <a:txBody>
                    <a:bodyPr/>
                    <a:lstStyle/>
                    <a:p>
                      <a:pPr algn="just"/>
                      <a:r>
                        <a:rPr lang="en-US" sz="1600" b="1">
                          <a:latin typeface="times new roman"/>
                        </a:rPr>
                        <a:t>NAME OF STUDENT</a:t>
                      </a:r>
                      <a:endParaRPr lang="en-US" sz="1600"/>
                    </a:p>
                  </a:txBody>
                  <a:tcPr marL="68580" marR="68580"/>
                </a:tc>
                <a:tc>
                  <a:txBody>
                    <a:bodyPr/>
                    <a:lstStyle/>
                    <a:p>
                      <a:pPr algn="just"/>
                      <a:r>
                        <a:rPr lang="en-US" sz="1600" b="1">
                          <a:latin typeface="times new roman"/>
                        </a:rPr>
                        <a:t>FATHER’S NAME</a:t>
                      </a:r>
                      <a:endParaRPr lang="en-US" sz="1600"/>
                    </a:p>
                  </a:txBody>
                  <a:tcPr marL="68580" marR="68580"/>
                </a:tc>
                <a:tc>
                  <a:txBody>
                    <a:bodyPr/>
                    <a:lstStyle/>
                    <a:p>
                      <a:pPr algn="just"/>
                      <a:r>
                        <a:rPr lang="en-US" sz="1600" b="1">
                          <a:latin typeface="times new roman"/>
                        </a:rPr>
                        <a:t>YEAR</a:t>
                      </a:r>
                      <a:endParaRPr lang="en-US" sz="1600"/>
                    </a:p>
                  </a:txBody>
                  <a:tcPr marL="68580" marR="68580"/>
                </a:tc>
                <a:tc>
                  <a:txBody>
                    <a:bodyPr/>
                    <a:lstStyle/>
                    <a:p>
                      <a:pPr algn="just"/>
                      <a:r>
                        <a:rPr lang="en-US" sz="1600" b="1">
                          <a:latin typeface="times new roman"/>
                        </a:rPr>
                        <a:t>MERIT POSITION</a:t>
                      </a:r>
                      <a:endParaRPr lang="en-US" sz="1600"/>
                    </a:p>
                  </a:txBody>
                  <a:tcPr marL="68580" marR="68580"/>
                </a:tc>
              </a:tr>
              <a:tr h="1085850">
                <a:tc>
                  <a:txBody>
                    <a:bodyPr/>
                    <a:lstStyle/>
                    <a:p>
                      <a:pPr algn="just"/>
                      <a:r>
                        <a:rPr lang="en-US" sz="1600" dirty="0">
                          <a:latin typeface="times new roman"/>
                        </a:rPr>
                        <a:t>1</a:t>
                      </a:r>
                      <a:endParaRPr lang="en-US" sz="1600" dirty="0"/>
                    </a:p>
                  </a:txBody>
                  <a:tcPr marL="68580" marR="68580"/>
                </a:tc>
                <a:tc>
                  <a:txBody>
                    <a:bodyPr/>
                    <a:lstStyle/>
                    <a:p>
                      <a:pPr algn="just"/>
                      <a:r>
                        <a:rPr lang="en-US" sz="1600" dirty="0">
                          <a:latin typeface="times new roman"/>
                        </a:rPr>
                        <a:t>KU. SURABHI</a:t>
                      </a:r>
                      <a:endParaRPr lang="en-US" sz="1600" dirty="0"/>
                    </a:p>
                  </a:txBody>
                  <a:tcPr marL="68580" marR="68580"/>
                </a:tc>
                <a:tc>
                  <a:txBody>
                    <a:bodyPr/>
                    <a:lstStyle/>
                    <a:p>
                      <a:pPr algn="just"/>
                      <a:r>
                        <a:rPr lang="en-US" sz="1600">
                          <a:latin typeface="times new roman"/>
                        </a:rPr>
                        <a:t>SRI SALIK RAM</a:t>
                      </a:r>
                      <a:endParaRPr lang="en-US" sz="1600"/>
                    </a:p>
                  </a:txBody>
                  <a:tcPr marL="68580" marR="68580"/>
                </a:tc>
                <a:tc>
                  <a:txBody>
                    <a:bodyPr/>
                    <a:lstStyle/>
                    <a:p>
                      <a:pPr algn="just"/>
                      <a:r>
                        <a:rPr lang="en-US" sz="1600">
                          <a:latin typeface="times new roman"/>
                        </a:rPr>
                        <a:t>2015-16</a:t>
                      </a:r>
                      <a:endParaRPr lang="en-US" sz="1600"/>
                    </a:p>
                  </a:txBody>
                  <a:tcPr marL="68580" marR="68580"/>
                </a:tc>
                <a:tc>
                  <a:txBody>
                    <a:bodyPr/>
                    <a:lstStyle/>
                    <a:p>
                      <a:pPr algn="just"/>
                      <a:r>
                        <a:rPr lang="en-US" sz="1600">
                          <a:latin typeface="times new roman"/>
                        </a:rPr>
                        <a:t>TENTH</a:t>
                      </a:r>
                      <a:endParaRPr lang="en-US" sz="1600"/>
                    </a:p>
                  </a:txBody>
                  <a:tcPr marL="68580" marR="68580"/>
                </a:tc>
              </a:tr>
              <a:tr h="1085850">
                <a:tc>
                  <a:txBody>
                    <a:bodyPr/>
                    <a:lstStyle/>
                    <a:p>
                      <a:pPr algn="just"/>
                      <a:r>
                        <a:rPr lang="en-US" sz="1600">
                          <a:latin typeface="times new roman"/>
                        </a:rPr>
                        <a:t>2</a:t>
                      </a:r>
                      <a:endParaRPr lang="en-US" sz="1600"/>
                    </a:p>
                  </a:txBody>
                  <a:tcPr marL="68580" marR="68580"/>
                </a:tc>
                <a:tc>
                  <a:txBody>
                    <a:bodyPr/>
                    <a:lstStyle/>
                    <a:p>
                      <a:pPr algn="just"/>
                      <a:r>
                        <a:rPr lang="en-US" sz="1600" dirty="0">
                          <a:latin typeface="times new roman"/>
                        </a:rPr>
                        <a:t>POSHAN KUMAR</a:t>
                      </a:r>
                      <a:endParaRPr lang="en-US" sz="1600" dirty="0"/>
                    </a:p>
                  </a:txBody>
                  <a:tcPr marL="68580" marR="68580"/>
                </a:tc>
                <a:tc>
                  <a:txBody>
                    <a:bodyPr/>
                    <a:lstStyle/>
                    <a:p>
                      <a:pPr algn="just"/>
                      <a:r>
                        <a:rPr lang="en-US" sz="1600" dirty="0">
                          <a:latin typeface="times new roman"/>
                        </a:rPr>
                        <a:t>SRI RAMA NISHAD</a:t>
                      </a:r>
                      <a:endParaRPr lang="en-US" sz="1600" dirty="0"/>
                    </a:p>
                  </a:txBody>
                  <a:tcPr marL="68580" marR="68580"/>
                </a:tc>
                <a:tc>
                  <a:txBody>
                    <a:bodyPr/>
                    <a:lstStyle/>
                    <a:p>
                      <a:pPr algn="just"/>
                      <a:r>
                        <a:rPr lang="en-US" sz="1600">
                          <a:latin typeface="times new roman"/>
                        </a:rPr>
                        <a:t>2016-17</a:t>
                      </a:r>
                      <a:endParaRPr lang="en-US" sz="1600"/>
                    </a:p>
                  </a:txBody>
                  <a:tcPr marL="68580" marR="68580"/>
                </a:tc>
                <a:tc>
                  <a:txBody>
                    <a:bodyPr/>
                    <a:lstStyle/>
                    <a:p>
                      <a:pPr algn="just"/>
                      <a:r>
                        <a:rPr lang="en-US" sz="1600">
                          <a:latin typeface="times new roman"/>
                        </a:rPr>
                        <a:t>FIFTH</a:t>
                      </a:r>
                      <a:endParaRPr lang="en-US" sz="1600"/>
                    </a:p>
                  </a:txBody>
                  <a:tcPr marL="68580" marR="68580"/>
                </a:tc>
              </a:tr>
              <a:tr h="1085850">
                <a:tc>
                  <a:txBody>
                    <a:bodyPr/>
                    <a:lstStyle/>
                    <a:p>
                      <a:pPr algn="just"/>
                      <a:r>
                        <a:rPr lang="en-US" sz="1600">
                          <a:latin typeface="times new roman"/>
                        </a:rPr>
                        <a:t>3</a:t>
                      </a:r>
                      <a:endParaRPr lang="en-US" sz="1600"/>
                    </a:p>
                  </a:txBody>
                  <a:tcPr marL="68580" marR="68580"/>
                </a:tc>
                <a:tc>
                  <a:txBody>
                    <a:bodyPr/>
                    <a:lstStyle/>
                    <a:p>
                      <a:pPr algn="just"/>
                      <a:r>
                        <a:rPr lang="en-US" sz="1600">
                          <a:latin typeface="times new roman"/>
                        </a:rPr>
                        <a:t>KU. KHUSHBU</a:t>
                      </a:r>
                      <a:endParaRPr lang="en-US" sz="1600"/>
                    </a:p>
                  </a:txBody>
                  <a:tcPr marL="68580" marR="68580"/>
                </a:tc>
                <a:tc>
                  <a:txBody>
                    <a:bodyPr/>
                    <a:lstStyle/>
                    <a:p>
                      <a:pPr algn="just"/>
                      <a:r>
                        <a:rPr lang="en-US" sz="1600" dirty="0">
                          <a:latin typeface="times new roman"/>
                        </a:rPr>
                        <a:t>SRI RAJENDRA KUMAR</a:t>
                      </a:r>
                      <a:endParaRPr lang="en-US" sz="1600" dirty="0"/>
                    </a:p>
                  </a:txBody>
                  <a:tcPr marL="68580" marR="68580"/>
                </a:tc>
                <a:tc>
                  <a:txBody>
                    <a:bodyPr/>
                    <a:lstStyle/>
                    <a:p>
                      <a:pPr algn="just"/>
                      <a:r>
                        <a:rPr lang="en-US" sz="1600" dirty="0">
                          <a:latin typeface="times new roman"/>
                        </a:rPr>
                        <a:t>2016-17</a:t>
                      </a:r>
                      <a:endParaRPr lang="en-US" sz="1600" dirty="0"/>
                    </a:p>
                  </a:txBody>
                  <a:tcPr marL="68580" marR="68580"/>
                </a:tc>
                <a:tc>
                  <a:txBody>
                    <a:bodyPr/>
                    <a:lstStyle/>
                    <a:p>
                      <a:pPr algn="just"/>
                      <a:r>
                        <a:rPr lang="en-US" sz="1600" dirty="0">
                          <a:latin typeface="times new roman"/>
                        </a:rPr>
                        <a:t>NINTH</a:t>
                      </a:r>
                      <a:endParaRPr lang="en-US" sz="1600" dirty="0"/>
                    </a:p>
                  </a:txBody>
                  <a:tcPr marL="68580" marR="68580"/>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370</TotalTime>
  <Words>1250</Words>
  <Application>Microsoft Office PowerPoint</Application>
  <PresentationFormat>On-screen Show (4:3)</PresentationFormat>
  <Paragraphs>373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Apex</vt:lpstr>
      <vt:lpstr>WELCOME TO</vt:lpstr>
      <vt:lpstr>Vision</vt:lpstr>
      <vt:lpstr>MISSION</vt:lpstr>
      <vt:lpstr>FUTURE PLAN</vt:lpstr>
      <vt:lpstr>RUNNING PROGRAMS   </vt:lpstr>
      <vt:lpstr>Details of the faculty  </vt:lpstr>
      <vt:lpstr> Extension Activities of  the Botany Department </vt:lpstr>
      <vt:lpstr>Extension Activities</vt:lpstr>
      <vt:lpstr>STUDENTS IN MERIT LIST  </vt:lpstr>
      <vt:lpstr>Botany Department Faculties </vt:lpstr>
      <vt:lpstr>Students enrollment data</vt:lpstr>
      <vt:lpstr>Alumni</vt:lpstr>
      <vt:lpstr>STUDENTS RESULT</vt:lpstr>
      <vt:lpstr>Educational Tour on 27/04/2019</vt:lpstr>
      <vt:lpstr>STUDENTS’ VISIT TO  THE COTTON CLOTH UNIT</vt:lpstr>
      <vt:lpstr>An Educational Model Experiment</vt:lpstr>
      <vt:lpstr>Cultural activity by botanical society</vt:lpstr>
      <vt:lpstr>Introduction of new instruments</vt:lpstr>
      <vt:lpstr>Plantation drive</vt:lpstr>
      <vt:lpstr>MODELS PREPARED BY STUDENTS-1</vt:lpstr>
      <vt:lpstr>MODELS PREPARED BY STUDENTS- 2</vt:lpstr>
      <vt:lpstr>Mushroom Spawn Preparation</vt:lpstr>
      <vt:lpstr>List of Books:  Departmental PG Library</vt:lpstr>
      <vt:lpstr>PRESENTATIONS AND PROJECTS AND REPORTS BY STUDENTS</vt:lpstr>
      <vt:lpstr>PRESENT TIMETABLE </vt:lpstr>
      <vt:lpstr>UG- TIMETABLE</vt:lpstr>
      <vt:lpstr>A CERTIFICATE FROM STUDENT PLACED AFTER PG IN BOTANY</vt:lpstr>
      <vt:lpstr>ALUMNI OF THE DEPARTMENT</vt:lpstr>
      <vt:lpstr>DATA: ALUMNI OF  THE DEPARTMENT </vt:lpstr>
      <vt:lpstr>ALUMNI OF THE DEPARTMENT</vt:lpstr>
      <vt:lpstr>PRESENTATION OF  CAREER COUSELLING  UNIT</vt:lpstr>
      <vt:lpstr>Vision</vt:lpstr>
      <vt:lpstr>MISSION</vt:lpstr>
      <vt:lpstr>PROGRAMS ORGANIZED-1</vt:lpstr>
      <vt:lpstr>PROGRAMMES ORGANIZED-2</vt:lpstr>
      <vt:lpstr>PROGRAMS ORGANIZED-3</vt:lpstr>
      <vt:lpstr>OBJECTIVES</vt:lpstr>
      <vt:lpstr>A SAMPLE OF WOODEN ART PREPARED BY STUDENTS UNDER THE AEGIS OF CAREER AND COUNSELLING UNIT OF COLLEGE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dc:title>
  <dc:creator>dell01</dc:creator>
  <cp:lastModifiedBy>XYZ</cp:lastModifiedBy>
  <cp:revision>145</cp:revision>
  <dcterms:created xsi:type="dcterms:W3CDTF">2006-08-16T00:00:00Z</dcterms:created>
  <dcterms:modified xsi:type="dcterms:W3CDTF">2021-09-14T00:41:45Z</dcterms:modified>
</cp:coreProperties>
</file>